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png" ContentType="image/png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</file>

<file path=ppt/presentation.xml><?xml version="1.0" encoding="utf-8"?>
<p:presentation xmlns:p="http://schemas.openxmlformats.org/presentationml/2006/main" xmlns:r="http://schemas.openxmlformats.org/officeDocument/2006/relationships" xmlns:a="http://schemas.openxmlformats.org/drawingml/2006/main" autoCompressPictures="0">
  <p:sldMasterIdLst>
    <p:sldMasterId id="2147483648" r:id="rId1"/>
  </p:sldMasterIdLst>
  <p:notesMasterIdLst>
    <p:notesMasterId r:id="rId2"/>
  </p:notesMasterIdLst>
  <p:sldIdLst>
    <p:sldId id="256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type="screen16x9" cy="6858000" cx="12192000"/>
  <p:notesSz cx="6858000" cy="9144000"/>
  <p:defaultTextStyle>
    <a:defPPr>
      <a:defRPr lang="en-US"/>
    </a:defPPr>
    <a:lvl1pPr algn="l" defTabSz="457200" eaLnBrk="1" hangingPunct="1" latinLnBrk="0" marL="0" rtl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p="http://schemas.openxmlformats.org/presentationml/2006/main" xmlns:r="http://schemas.openxmlformats.org/officeDocument/2006/relationships" xmlns:a="http://schemas.openxmlformats.org/drawing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r="http://schemas.openxmlformats.org/officeDocument/2006/relationships" xmlns:a="http://schemas.openxmlformats.org/drawingml/2006/main" lastView="sldThumbnailView">
  <p:normalViewPr horzBarState="maximized">
    <p:restoredLeft sz="15000" autoAdjust="0"/>
    <p:restoredTop sz="94434" autoAdjust="0"/>
  </p:normalViewPr>
  <p:slideViewPr>
    <p:cSldViewPr snapToGrid="0">
      <p:cViewPr varScale="1">
        <p:scale>
          <a:sx n="74" d="100"/>
          <a:sy n="74" d="100"/>
        </p:scale>
        <p:origin x="-570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tableStyles" Target="tableStyles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8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2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2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9" y="1"/>
            <a:ext cx="3076575" cy="512763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endParaRPr lang="en-US"/>
          </a:p>
        </p:txBody>
      </p:sp>
      <p:sp>
        <p:nvSpPr>
          <p:cNvPr id="1048722" name="Rectangle 4"/>
          <p:cNvSpPr>
            <a:spLocks noChangeAspect="1" noRot="1" noGrp="1" noChangeArrowheads="1" noTextEdit="1"/>
          </p:cNvSpPr>
          <p:nvPr>
            <p:ph type="sldImg" idx="2"/>
          </p:nvPr>
        </p:nvSpPr>
        <p:spPr bwMode="auto">
          <a:xfrm>
            <a:off x="990600" y="766763"/>
            <a:ext cx="5118100" cy="3838575"/>
          </a:xfrm>
          <a:prstGeom prst="rect"/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04872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4" y="4862514"/>
            <a:ext cx="5680075" cy="4605337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t" anchorCtr="0" bIns="45745" compatLnSpc="1" lIns="91492" numCol="1" rIns="91492" tIns="45745" vert="horz" wrap="square">
            <a:prstTxWarp prst="textNoShape"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4872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104872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9" y="9720264"/>
            <a:ext cx="3076575" cy="512762"/>
          </a:xfrm>
          <a:prstGeom prst="rect"/>
          <a:noFill/>
          <a:ln w="9525">
            <a:noFill/>
            <a:miter lim="800000"/>
            <a:headEnd/>
            <a:tailEnd/>
          </a:ln>
          <a:effectLst/>
        </p:spPr>
        <p:txBody>
          <a:bodyPr anchor="b" anchorCtr="0" bIns="45745" compatLnSpc="1" lIns="91492" numCol="1" rIns="91492" tIns="45745" vert="horz" wrap="square">
            <a:prstTxWarp prst="textNoShape"/>
          </a:bodyPr>
          <a:lstStyle>
            <a:lvl1pPr algn="r">
              <a:defRPr sz="1100"/>
            </a:lvl1pPr>
          </a:lstStyle>
          <a:p>
            <a:fld id="{A9A0EA98-5831-4853-B862-C702E6EB345C}" type="slidenum">
              <a:rPr lang="en-US"/>
              <a:t>‹#›</a:t>
            </a:fld>
            <a:endParaRPr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notesStyle>
    <a:lvl1pPr algn="l" fontAlgn="base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algn="l" fontAlgn="base" marL="4572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algn="l" fontAlgn="base" marL="9144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algn="l" fontAlgn="base" marL="13716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algn="l" fontAlgn="base" marL="1828800" rtl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algn="l" defTabSz="914400" eaLnBrk="1" hangingPunct="1" latinLnBrk="0" marL="2286000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Master" Target="../slideMasters/slideMaster1.xml"/></Relationships>
</file>

<file path=ppt/slideLayouts/_rels/slideLayout10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type="title">
  <p:cSld name="Title Slide">
    <p:spTree>
      <p:nvGrpSpPr>
        <p:cNvPr id="4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3" name="Picture 6" descr="Brickwork-HD-R1a.jpg"/>
          <p:cNvPicPr>
            <a:picLocks noChangeAspect="1"/>
          </p:cNvPicPr>
          <p:nvPr/>
        </p:nvPicPr>
        <p:blipFill>
          <a:blip xmlns:r="http://schemas.openxmlformats.org/officeDocument/2006/relationships"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/>
        </p:spPr>
      </p:pic>
      <p:sp useBgFill="1">
        <p:nvSpPr>
          <p:cNvPr id="1048593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ah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algn="tl" blurRad="101600" dir="4380000" dist="152400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9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ah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95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ah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48596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ah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1048597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 fontScale="95000"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598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algn="r" indent="0" marL="0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dirty="0" lang="en-US"/>
          </a:p>
        </p:txBody>
      </p:sp>
      <p:sp>
        <p:nvSpPr>
          <p:cNvPr id="1048599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00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9144" y="4882896"/>
            <a:ext cx="4050792" cy="1197864"/>
          </a:xfrm>
          <a:noFill/>
        </p:spPr>
        <p:txBody>
          <a:bodyPr rtlCol="0" wrap="square">
            <a:spAutoFit/>
          </a:bodyPr>
          <a:lstStyle>
            <a:lvl1pPr>
              <a:defRPr dirty="0" sz="5400" lang="en-US"/>
            </a:lvl1pPr>
          </a:lstStyle>
          <a:p>
            <a:endParaRPr dirty="0" lang="en-US"/>
          </a:p>
        </p:txBody>
      </p:sp>
      <p:sp>
        <p:nvSpPr>
          <p:cNvPr id="1048601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048602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accent1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7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87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688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algn="ctr"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dirty="0" lang="en-US"/>
          </a:p>
        </p:txBody>
      </p:sp>
      <p:sp>
        <p:nvSpPr>
          <p:cNvPr id="1048689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algn="l"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90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91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92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6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635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algn="ctr" indent="0" marL="0">
              <a:buNone/>
              <a:defRPr sz="18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3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3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3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7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9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680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algn="r" indent="0" marL="0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81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algn="ctr" indent="0" marL="0">
              <a:buNone/>
              <a:defRPr sz="18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8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8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8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048685" name="TextBox 12"/>
          <p:cNvSpPr txBox="1"/>
          <p:nvPr/>
        </p:nvSpPr>
        <p:spPr>
          <a:xfrm>
            <a:off x="685801" y="892628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lstStyle>
            <a:lvl1pPr>
              <a:spcBef>
                <a:spcPct val="0"/>
              </a:spcBef>
              <a:buNone/>
              <a:defRPr b="0" cap="all" sz="3200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algn="tl" blurRad="28575" dir="14040000" dist="38100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dirty="0" sz="8000" lang="en-US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48686" name="TextBox 13"/>
          <p:cNvSpPr txBox="1"/>
          <p:nvPr/>
        </p:nvSpPr>
        <p:spPr>
          <a:xfrm>
            <a:off x="10473083" y="2922827"/>
            <a:ext cx="609600" cy="584776"/>
          </a:xfrm>
          <a:prstGeom prst="rect"/>
        </p:spPr>
        <p:txBody>
          <a:bodyPr anchor="ctr" bIns="45720" lIns="91440" rIns="91440" rtlCol="0" tIns="45720" vert="horz">
            <a:noAutofit/>
          </a:bodyPr>
          <a:lstStyle>
            <a:lvl1pPr>
              <a:spcBef>
                <a:spcPct val="0"/>
              </a:spcBef>
              <a:buNone/>
              <a:defRPr b="0" cap="all" sz="3200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algn="tl" blurRad="28575" dir="14040000" dist="38100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algn="r" lvl="0"/>
            <a:r>
              <a:rPr dirty="0" sz="8000" lang="en-US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6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9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630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algn="l" indent="0" marL="0">
              <a:buNone/>
              <a:defRPr sz="18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31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32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33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7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9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>
            <a:normAutofit fontScale="90000"/>
          </a:bodyPr>
          <a:lstStyle>
            <a:lvl1pPr algn="ctr"/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00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algn="ctr" indent="0" marL="0">
              <a:lnSpc>
                <a:spcPct val="90000"/>
              </a:lnSpc>
              <a:buNone/>
              <a:defRPr b="0" sz="24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01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0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algn="ctr" indent="0" marL="0">
              <a:lnSpc>
                <a:spcPct val="90000"/>
              </a:lnSpc>
              <a:buNone/>
              <a:defRPr b="0" sz="24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03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0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algn="ctr" indent="0" marL="0">
              <a:lnSpc>
                <a:spcPct val="90000"/>
              </a:lnSpc>
              <a:buNone/>
              <a:defRPr b="0" sz="24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05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06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70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0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6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45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>
            <a:normAutofit fontScale="90000"/>
          </a:bodyPr>
          <a:lstStyle>
            <a:lvl1pPr algn="ctr"/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646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algn="ctr" indent="0" marL="0">
              <a:lnSpc>
                <a:spcPct val="90000"/>
              </a:lnSpc>
              <a:buNone/>
              <a:defRPr b="0" sz="22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47" name="Picture Placeholder 2"/>
          <p:cNvSpPr>
            <a:spLocks noChangeAspect="1" noGrp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dirty="0" lang="en-US"/>
          </a:p>
        </p:txBody>
      </p:sp>
      <p:sp>
        <p:nvSpPr>
          <p:cNvPr id="1048648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4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algn="ctr" indent="0" marL="0">
              <a:lnSpc>
                <a:spcPct val="90000"/>
              </a:lnSpc>
              <a:buNone/>
              <a:defRPr b="0" sz="22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50" name="Picture Placeholder 2"/>
          <p:cNvSpPr>
            <a:spLocks noChangeAspect="1" noGrp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dirty="0" lang="en-US"/>
          </a:p>
        </p:txBody>
      </p:sp>
      <p:sp>
        <p:nvSpPr>
          <p:cNvPr id="1048651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52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algn="ctr" indent="0" marL="0">
              <a:lnSpc>
                <a:spcPct val="90000"/>
              </a:lnSpc>
              <a:buNone/>
              <a:defRPr b="0" sz="22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53" name="Picture Placeholder 2"/>
          <p:cNvSpPr>
            <a:spLocks noChangeAspect="1" noGrp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algn="ctr" indent="0" marL="0">
              <a:buNone/>
              <a:defRPr sz="1600"/>
            </a:lvl1pPr>
            <a:lvl2pPr indent="0" marL="457200">
              <a:buNone/>
              <a:defRPr sz="1600"/>
            </a:lvl2pPr>
            <a:lvl3pPr indent="0" marL="914400">
              <a:buNone/>
              <a:defRPr sz="1600"/>
            </a:lvl3pPr>
            <a:lvl4pPr indent="0" marL="1371600">
              <a:buNone/>
              <a:defRPr sz="1600"/>
            </a:lvl4pPr>
            <a:lvl5pPr indent="0" marL="1828800">
              <a:buNone/>
              <a:defRPr sz="1600"/>
            </a:lvl5pPr>
            <a:lvl6pPr indent="0" marL="2286000">
              <a:buNone/>
              <a:defRPr sz="1600"/>
            </a:lvl6pPr>
            <a:lvl7pPr indent="0" marL="2743200">
              <a:buNone/>
              <a:defRPr sz="1600"/>
            </a:lvl7pPr>
            <a:lvl8pPr indent="0" marL="3200400">
              <a:buNone/>
              <a:defRPr sz="1600"/>
            </a:lvl8pPr>
            <a:lvl9pPr indent="0" marL="365760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dirty="0" lang="en-US"/>
          </a:p>
        </p:txBody>
      </p:sp>
      <p:sp>
        <p:nvSpPr>
          <p:cNvPr id="104865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algn="ctr" indent="0" marL="0">
              <a:buNone/>
              <a:defRPr sz="1400"/>
            </a:lvl1pPr>
            <a:lvl2pPr indent="0" marL="457200">
              <a:buNone/>
              <a:defRPr sz="1200"/>
            </a:lvl2pPr>
            <a:lvl3pPr indent="0" marL="914400">
              <a:buNone/>
              <a:defRPr sz="1000"/>
            </a:lvl3pPr>
            <a:lvl4pPr indent="0" marL="1371600">
              <a:buNone/>
              <a:defRPr sz="900"/>
            </a:lvl4pPr>
            <a:lvl5pPr indent="0" marL="1828800">
              <a:buNone/>
              <a:defRPr sz="900"/>
            </a:lvl5pPr>
            <a:lvl6pPr indent="0" marL="2286000">
              <a:buNone/>
              <a:defRPr sz="900"/>
            </a:lvl6pPr>
            <a:lvl7pPr indent="0" marL="2743200">
              <a:buNone/>
              <a:defRPr sz="900"/>
            </a:lvl7pPr>
            <a:lvl8pPr indent="0" marL="3200400">
              <a:buNone/>
              <a:defRPr sz="900"/>
            </a:lvl8pPr>
            <a:lvl9pPr indent="0" marL="365760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55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56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5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7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1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>
            <a:lvl1pPr algn="r"/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16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anchor="t"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71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71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1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7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4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>
            <a:normAutofit fontScale="96296"/>
          </a:bodyPr>
          <a:lstStyle>
            <a:lvl1pPr algn="l"/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675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anchor="t" vert="eaVer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67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7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7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3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4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585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586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587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588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6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58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659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algn="l" indent="0" marL="0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60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61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62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7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93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>
            <a:normAutofit fontScale="90000"/>
          </a:bodyPr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694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695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696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97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9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7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63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>
            <a:normAutofit fontScale="90000"/>
          </a:bodyPr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664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indent="0" marL="0">
              <a:lnSpc>
                <a:spcPct val="90000"/>
              </a:lnSpc>
              <a:buNone/>
              <a:defRPr b="0" sz="26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65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666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indent="0" marL="0">
              <a:lnSpc>
                <a:spcPct val="90000"/>
              </a:lnSpc>
              <a:buNone/>
              <a:defRPr b="0" sz="2600">
                <a:solidFill>
                  <a:schemeClr val="accent1"/>
                </a:solidFill>
              </a:defRPr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67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668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69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70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6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5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626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27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2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7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71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72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73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7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709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7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711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algn="ctr" indent="0" marL="0">
              <a:buNone/>
              <a:defRPr sz="18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71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71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71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6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39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640" name="Picture Placeholder 2"/>
          <p:cNvSpPr>
            <a:spLocks noChangeAspect="1" noGrp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algn="ctr"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dirty="0" lang="en-US"/>
          </a:p>
        </p:txBody>
      </p:sp>
      <p:sp>
        <p:nvSpPr>
          <p:cNvPr id="1048641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algn="ctr" indent="0" marL="0">
              <a:buNone/>
              <a:defRPr sz="18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48642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643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dirty="0" lang="en-US"/>
          </a:p>
        </p:txBody>
      </p:sp>
      <p:sp>
        <p:nvSpPr>
          <p:cNvPr id="104864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image" Target="../media/image1.jpeg"/><Relationship Id="rId1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2" name="Picture 6" descr="Brickwork-HD-R1a.jpg"/>
          <p:cNvPicPr>
            <a:picLocks noChangeAspect="1"/>
          </p:cNvPicPr>
          <p:nvPr/>
        </p:nvPicPr>
        <p:blipFill>
          <a:blip xmlns:r="http://schemas.openxmlformats.org/officeDocument/2006/relationships" r:embed="rId18"/>
          <a:stretch>
            <a:fillRect/>
          </a:stretch>
        </p:blipFill>
        <p:spPr>
          <a:xfrm>
            <a:off x="0" y="0"/>
            <a:ext cx="12192000" cy="6858000"/>
          </a:xfrm>
          <a:prstGeom prst="rect"/>
        </p:spPr>
      </p:pic>
      <p:grpSp>
        <p:nvGrpSpPr>
          <p:cNvPr id="12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048576" name="Rectangle 10"/>
            <p:cNvSpPr/>
            <p:nvPr/>
          </p:nvSpPr>
          <p:spPr>
            <a:xfrm>
              <a:off x="1" y="0"/>
              <a:ext cx="11979952" cy="6644081"/>
            </a:xfrm>
            <a:prstGeom prst="rect"/>
            <a:ln>
              <a:noFill/>
            </a:ln>
            <a:effectLst>
              <a:outerShdw algn="tl" blurRad="98425" dir="4380000" dist="76200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48577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ah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048578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/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048579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r>
              <a:rPr lang="en-US" smtClean="0"/>
              <a:t>Click to edit Master title style</a:t>
            </a:r>
            <a:endParaRPr dirty="0" lang="en-US"/>
          </a:p>
        </p:txBody>
      </p:sp>
      <p:sp>
        <p:nvSpPr>
          <p:cNvPr id="1048580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/>
        </p:spPr>
        <p:txBody>
          <a:bodyPr anchor="ctr" bIns="45720" lIns="91440" rIns="91440" rtlCol="0" tIns="45720" vert="horz">
            <a:normAutofit/>
          </a:bodyPr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 lang="en-US"/>
          </a:p>
        </p:txBody>
      </p:sp>
      <p:sp>
        <p:nvSpPr>
          <p:cNvPr id="1048581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/>
        </p:spPr>
        <p:txBody>
          <a:bodyPr anchor="ctr" bIns="45720" lIns="91440" rIns="91440" rtlCol="0" tIns="45720" vert="horz"/>
          <a:lstStyle>
            <a:lvl1pPr algn="r">
              <a:defRPr baseline="0" cap="all" sz="3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8/29/2017</a:t>
            </a:fld>
            <a:endParaRPr dirty="0" lang="en-US"/>
          </a:p>
        </p:txBody>
      </p:sp>
      <p:sp>
        <p:nvSpPr>
          <p:cNvPr id="104858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/>
        </p:spPr>
        <p:txBody>
          <a:bodyPr anchor="ctr" bIns="45720" lIns="91440" rIns="91440" rtlCol="0" tIns="45720" vert="horz"/>
          <a:lstStyle>
            <a:lvl1pPr algn="l">
              <a:defRPr baseline="0" cap="all" sz="3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dirty="0" lang="en-US"/>
          </a:p>
        </p:txBody>
      </p:sp>
      <p:sp>
        <p:nvSpPr>
          <p:cNvPr id="104858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/>
        </p:spPr>
        <p:txBody>
          <a:bodyPr anchor="ctr" bIns="45720" lIns="91440" rIns="91440" rtlCol="0" tIns="45720" vert="horz"/>
          <a:lstStyle>
            <a:lvl1pPr algn="ctr">
              <a:defRPr baseline="0" cap="all" sz="3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dirty="0" lang="en-US"/>
          </a:p>
        </p:txBody>
      </p:sp>
    </p:spTree>
  </p:cSld>
  <p:clrMap accent1="accent1" accent2="accent2" accent3="accent3" accent4="accent4" accent5="accent5" accent6="accent6" bg1="lt1" bg2="lt2" tx1="dk1" tx2="dk2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baseline="0" cap="all" sz="5400" kern="1200">
          <a:solidFill>
            <a:schemeClr val="accent1">
              <a:lumMod val="60000"/>
              <a:lumOff val="40000"/>
            </a:schemeClr>
          </a:solidFill>
          <a:effectLst/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12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baseline="0" cap="all"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baseline="0" cap="all"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baseline="0" cap="all"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baseline="0" cap="all"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baseline="0" cap="all" sz="14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baseline="0" cap="all" sz="14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baseline="0" cap="all" sz="14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baseline="0" cap="all" sz="14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12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SzPct val="160000"/>
        <a:buFont typeface="Arial" panose="020B0604020202020204" pitchFamily="34" charset="0"/>
        <a:buChar char="•"/>
        <a:defRPr baseline="0" cap="all" sz="14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2.xml"/></Relationships>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slideLayout" Target="../slideLayouts/slideLayout2.xml"/></Relationships>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2.xml"/></Relationships>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2.xml"/></Relationships>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hyperlink" Target="http://kelasbiologiku.blogspot.com/2013/09/pengertian-dan-contoh-tumbuhan-monokotil.html" TargetMode="Externa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hyperlink" Target="http://kelasbiologiku.blogspot.com/2013/09/memahami-akar-serabut-pada-tanaman.html" TargetMode="Externa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hyperlink" Target="https://3.bp.blogspot.com/_4IwHTsRufBg/TR8br0G2X9I/AAAAAAAAGUU/QEIFHESb0Q4/s1600/BEDA%20MONO%20DAN%20DIKO.jpg" TargetMode="External"/><Relationship Id="rId2" Type="http://schemas.openxmlformats.org/officeDocument/2006/relationships/image" Target="../media/image4.jpeg"/><Relationship Id="rId3" Type="http://schemas.openxmlformats.org/officeDocument/2006/relationships/slideLayout" Target="../slideLayouts/slideLayout2.xml"/></Relationships>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589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566670"/>
            <a:ext cx="10363826" cy="5705341"/>
          </a:xfrm>
        </p:spPr>
        <p:txBody>
          <a:bodyPr>
            <a:normAutofit/>
          </a:bodyPr>
          <a:p>
            <a:pPr algn="ctr" indent="0" marL="0">
              <a:buNone/>
            </a:pPr>
            <a:endParaRPr dirty="0" sz="6000" lang="en-US" smtClean="0"/>
          </a:p>
          <a:p>
            <a:pPr algn="ctr" indent="0" marL="0">
              <a:buNone/>
            </a:pPr>
            <a:r>
              <a:rPr dirty="0" sz="6000" lang="en-US" smtClean="0"/>
              <a:t>_____________________</a:t>
            </a:r>
            <a:endParaRPr dirty="0" sz="6000" lang="en-US"/>
          </a:p>
          <a:p>
            <a:pPr algn="ctr" indent="0" marL="0">
              <a:buNone/>
            </a:pPr>
            <a:r>
              <a:rPr b="1" dirty="0" sz="5400" lang="en-US" err="1" smtClean="0">
                <a:latin typeface="Yu Mincho Light" panose="02020300000000000000" pitchFamily="18" charset="-128"/>
                <a:ea typeface="Yu Mincho Light" panose="02020300000000000000" pitchFamily="18" charset="-128"/>
                <a:cs typeface="Miriam" panose="020B0502050101010101" pitchFamily="34" charset="-79"/>
              </a:rPr>
              <a:t>aSSALAMUALAIKUM</a:t>
            </a:r>
            <a:r>
              <a:rPr b="1" dirty="0" sz="5400" lang="en-US" smtClean="0">
                <a:latin typeface="Yu Mincho Light" panose="02020300000000000000" pitchFamily="18" charset="-128"/>
                <a:ea typeface="Yu Mincho Light" panose="02020300000000000000" pitchFamily="18" charset="-128"/>
                <a:cs typeface="Miriam" panose="020B0502050101010101" pitchFamily="34" charset="-79"/>
              </a:rPr>
              <a:t> </a:t>
            </a:r>
            <a:r>
              <a:rPr b="1" dirty="0" sz="5400" lang="en-US" err="1" smtClean="0">
                <a:latin typeface="Yu Mincho Light" panose="02020300000000000000" pitchFamily="18" charset="-128"/>
                <a:ea typeface="Yu Mincho Light" panose="02020300000000000000" pitchFamily="18" charset="-128"/>
                <a:cs typeface="Miriam" panose="020B0502050101010101" pitchFamily="34" charset="-79"/>
              </a:rPr>
              <a:t>wr.wb</a:t>
            </a:r>
            <a:r>
              <a:rPr b="1" dirty="0" sz="5400" lang="en-US" smtClean="0">
                <a:latin typeface="Yu Mincho Light" panose="02020300000000000000" pitchFamily="18" charset="-128"/>
                <a:ea typeface="Yu Mincho Light" panose="02020300000000000000" pitchFamily="18" charset="-128"/>
                <a:cs typeface="Miriam" panose="020B0502050101010101" pitchFamily="34" charset="-79"/>
              </a:rPr>
              <a:t>.</a:t>
            </a:r>
            <a:endParaRPr b="1" dirty="0" sz="5400" lang="en-US">
              <a:latin typeface="Yu Mincho Light" panose="02020300000000000000" pitchFamily="18" charset="-128"/>
              <a:ea typeface="Yu Mincho Light" panose="02020300000000000000" pitchFamily="18" charset="-128"/>
              <a:cs typeface="Miriam" panose="020B0502050101010101" pitchFamily="34" charset="-79"/>
            </a:endParaRPr>
          </a:p>
        </p:txBody>
      </p:sp>
      <p:sp>
        <p:nvSpPr>
          <p:cNvPr id="1048590" name="Heart 1"/>
          <p:cNvSpPr/>
          <p:nvPr/>
        </p:nvSpPr>
        <p:spPr>
          <a:xfrm>
            <a:off x="1287886" y="566670"/>
            <a:ext cx="3322750" cy="3232599"/>
          </a:xfrm>
          <a:prstGeom prst="hear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591" name="Heart 3"/>
          <p:cNvSpPr/>
          <p:nvPr/>
        </p:nvSpPr>
        <p:spPr>
          <a:xfrm>
            <a:off x="7418231" y="566670"/>
            <a:ext cx="3181082" cy="3232598"/>
          </a:xfrm>
          <a:prstGeom prst="heart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592" name="Arc 4"/>
          <p:cNvSpPr/>
          <p:nvPr/>
        </p:nvSpPr>
        <p:spPr>
          <a:xfrm rot="6858272">
            <a:off x="4469912" y="606391"/>
            <a:ext cx="3122579" cy="2775338"/>
          </a:xfrm>
          <a:prstGeom prst="arc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 rtlCol="0"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p14:dur="0"/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5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5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id="9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5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1"/>
                                        <p:tgtEl>
                                          <p:spTgt spid="10485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2"/>
                                        <p:tgtEl>
                                          <p:spTgt spid="10485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1" name="Content Placeholder 2"/>
          <p:cNvSpPr>
            <a:spLocks noGrp="1"/>
          </p:cNvSpPr>
          <p:nvPr>
            <p:ph sz="quarter" idx="13"/>
          </p:nvPr>
        </p:nvSpPr>
        <p:spPr>
          <a:xfrm>
            <a:off x="244699" y="598866"/>
            <a:ext cx="9156880" cy="4159877"/>
          </a:xfrm>
        </p:spPr>
        <p:txBody>
          <a:bodyPr>
            <a:normAutofit/>
          </a:bodyPr>
          <a:p>
            <a:pPr>
              <a:lnSpc>
                <a:spcPct val="107000"/>
              </a:lnSpc>
              <a:spcAft>
                <a:spcPts val="800"/>
              </a:spcAft>
            </a:pPr>
            <a:r>
              <a:rPr b="1" dirty="0" sz="2400" lang="en-US" err="1">
                <a:latin typeface="Snap ITC" panose="04040A07060A02020202" pitchFamily="82" charset="0"/>
                <a:ea typeface="Calibri"/>
                <a:cs typeface="Times New Roman" pitchFamily="18" charset="0"/>
              </a:rPr>
              <a:t>Struktur</a:t>
            </a:r>
            <a:r>
              <a:rPr b="1" dirty="0" sz="2400" lang="en-US">
                <a:latin typeface="Snap ITC" panose="04040A07060A02020202" pitchFamily="82" charset="0"/>
                <a:ea typeface="Calibri"/>
                <a:cs typeface="Times New Roman" pitchFamily="18" charset="0"/>
              </a:rPr>
              <a:t> </a:t>
            </a:r>
            <a:r>
              <a:rPr b="1" dirty="0" sz="2400" lang="en-US" err="1">
                <a:latin typeface="Snap ITC" panose="04040A07060A02020202" pitchFamily="82" charset="0"/>
                <a:ea typeface="Calibri"/>
                <a:cs typeface="Times New Roman" pitchFamily="18" charset="0"/>
              </a:rPr>
              <a:t>Anatomi</a:t>
            </a:r>
            <a:r>
              <a:rPr b="1" dirty="0" sz="2400" lang="en-US">
                <a:latin typeface="Snap ITC" panose="04040A07060A02020202" pitchFamily="82" charset="0"/>
                <a:ea typeface="Calibri"/>
                <a:cs typeface="Times New Roman" pitchFamily="18" charset="0"/>
              </a:rPr>
              <a:t> </a:t>
            </a:r>
            <a:r>
              <a:rPr b="1" dirty="0" sz="2400" lang="en-US" err="1">
                <a:latin typeface="Snap ITC" panose="04040A07060A02020202" pitchFamily="82" charset="0"/>
                <a:ea typeface="Calibri"/>
                <a:cs typeface="Times New Roman" pitchFamily="18" charset="0"/>
              </a:rPr>
              <a:t>Batang</a:t>
            </a:r>
            <a:endParaRPr b="1" dirty="0" sz="2400" lang="id-ID">
              <a:latin typeface="Snap ITC" panose="04040A07060A02020202" pitchFamily="82" charset="0"/>
              <a:ea typeface="Calibri"/>
              <a:cs typeface="Times New Roman" pitchFamily="18" charset="0"/>
            </a:endParaRPr>
          </a:p>
          <a:p>
            <a:pPr indent="0" marL="0">
              <a:lnSpc>
                <a:spcPct val="107000"/>
              </a:lnSpc>
              <a:spcAft>
                <a:spcPts val="800"/>
              </a:spcAft>
              <a:buNone/>
            </a:pPr>
            <a:r>
              <a:rPr dirty="0" sz="1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	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Secara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umum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batang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tersusun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atas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epidermis yang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berkutikula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kadang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terdapat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stomata,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sistem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jaringan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dasar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berupa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korteks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empulur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,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sistem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berkas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pembuluh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yang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terdiri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atas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xilem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floem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.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Xilem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floem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tersusun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berbeda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pada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kedua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kelas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tersebut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.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Xilem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floem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tersusun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melingkar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pada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dikotil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dikenal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dengan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pembuluh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angkut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kolateral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terbuka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tersebar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pada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monokotil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dikenal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dengan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kolateral</a:t>
            </a:r>
            <a:r>
              <a:rPr cap="none" dirty="0" sz="2800" lang="en-US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800" lang="en-US" err="1" smtClean="0">
                <a:latin typeface="SimHei" panose="02010609060101010101" pitchFamily="49" charset="-122"/>
                <a:ea typeface="SimHei" panose="02010609060101010101" pitchFamily="49" charset="-122"/>
                <a:cs typeface="Times New Roman" pitchFamily="18" charset="0"/>
              </a:rPr>
              <a:t>tertutup</a:t>
            </a:r>
            <a:endParaRPr dirty="0" sz="2800" lang="id-ID" smtClean="0">
              <a:latin typeface="SimHei" panose="02010609060101010101" pitchFamily="49" charset="-122"/>
              <a:ea typeface="SimHei" panose="02010609060101010101" pitchFamily="49" charset="-122"/>
              <a:cs typeface="Times New Roman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dirty="0" lang="id-ID">
              <a:latin typeface="Calibri"/>
              <a:ea typeface="Calibri"/>
              <a:cs typeface="Times New Roman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dirty="0" lang="id-ID">
              <a:latin typeface="Calibri"/>
              <a:ea typeface="Calibri"/>
              <a:cs typeface="Times New Roman"/>
            </a:endParaRPr>
          </a:p>
          <a:p>
            <a:endParaRPr dirty="0" lang="id-ID"/>
          </a:p>
        </p:txBody>
      </p:sp>
      <p:pic>
        <p:nvPicPr>
          <p:cNvPr id="2097157" name="Picture 2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3322749" y="3915178"/>
            <a:ext cx="4765183" cy="2550015"/>
          </a:xfrm>
          <a:prstGeom prst="rect"/>
          <a:noFill/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2500">
        <p:checker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afterEffect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dur="500" id="7"/>
                                        <p:tgtEl>
                                          <p:spTgt spid="1048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">
                            <p:stCondLst>
                              <p:cond delay="500"/>
                            </p:stCondLst>
                            <p:childTnLst>
                              <p:par>
                                <p:cTn fill="hold" id="9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500" id="11"/>
                                        <p:tgtEl>
                                          <p:spTgt spid="10486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5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2" name="Title 1"/>
          <p:cNvSpPr>
            <a:spLocks noGrp="1"/>
          </p:cNvSpPr>
          <p:nvPr>
            <p:ph type="title"/>
          </p:nvPr>
        </p:nvSpPr>
        <p:spPr>
          <a:xfrm>
            <a:off x="685801" y="-400560"/>
            <a:ext cx="10396882" cy="45719"/>
          </a:xfrm>
        </p:spPr>
        <p:txBody>
          <a:bodyPr>
            <a:normAutofit/>
          </a:bodyPr>
          <a:p>
            <a:endParaRPr dirty="0" lang="id-ID"/>
          </a:p>
        </p:txBody>
      </p:sp>
      <p:sp>
        <p:nvSpPr>
          <p:cNvPr id="1048613" name="Content Placeholder 2"/>
          <p:cNvSpPr>
            <a:spLocks noGrp="1"/>
          </p:cNvSpPr>
          <p:nvPr>
            <p:ph sz="quarter" idx="13"/>
          </p:nvPr>
        </p:nvSpPr>
        <p:spPr>
          <a:xfrm>
            <a:off x="721218" y="-927277"/>
            <a:ext cx="11078522" cy="9746230"/>
          </a:xfrm>
        </p:spPr>
        <p:txBody>
          <a:bodyPr>
            <a:normAutofit/>
          </a:bodyPr>
          <a:p>
            <a:pPr algn="just"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r>
              <a:rPr b="1" dirty="0" sz="2800" lang="en-US" err="1">
                <a:latin typeface="MV Boli" panose="02000500030200090000" pitchFamily="2" charset="0"/>
                <a:ea typeface="Calibri"/>
                <a:cs typeface="MV Boli" panose="02000500030200090000" pitchFamily="2" charset="0"/>
              </a:rPr>
              <a:t>Struktur</a:t>
            </a:r>
            <a:r>
              <a:rPr b="1" dirty="0" sz="2800" lang="en-US">
                <a:latin typeface="MV Boli" panose="02000500030200090000" pitchFamily="2" charset="0"/>
                <a:ea typeface="Calibri"/>
                <a:cs typeface="MV Boli" panose="02000500030200090000" pitchFamily="2" charset="0"/>
              </a:rPr>
              <a:t> </a:t>
            </a:r>
            <a:r>
              <a:rPr b="1" dirty="0" sz="2800" lang="en-US" err="1">
                <a:latin typeface="MV Boli" panose="02000500030200090000" pitchFamily="2" charset="0"/>
                <a:ea typeface="Calibri"/>
                <a:cs typeface="MV Boli" panose="02000500030200090000" pitchFamily="2" charset="0"/>
              </a:rPr>
              <a:t>Anatomi</a:t>
            </a:r>
            <a:r>
              <a:rPr b="1" dirty="0" sz="2800" lang="en-US">
                <a:latin typeface="MV Boli" panose="02000500030200090000" pitchFamily="2" charset="0"/>
                <a:ea typeface="Calibri"/>
                <a:cs typeface="MV Boli" panose="02000500030200090000" pitchFamily="2" charset="0"/>
              </a:rPr>
              <a:t> </a:t>
            </a:r>
            <a:r>
              <a:rPr b="1" dirty="0" sz="2800" lang="en-US" err="1">
                <a:latin typeface="MV Boli" panose="02000500030200090000" pitchFamily="2" charset="0"/>
                <a:ea typeface="Calibri"/>
                <a:cs typeface="MV Boli" panose="02000500030200090000" pitchFamily="2" charset="0"/>
              </a:rPr>
              <a:t>Daun</a:t>
            </a:r>
            <a:endParaRPr b="1" dirty="0" sz="2800" lang="id-ID">
              <a:latin typeface="MV Boli" panose="02000500030200090000" pitchFamily="2" charset="0"/>
              <a:ea typeface="Calibri"/>
              <a:cs typeface="MV Boli" panose="02000500030200090000" pitchFamily="2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tabLst>
                <a:tab algn="l" pos="1343025"/>
              </a:tabLst>
            </a:pP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Daun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tersusun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atas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epidermis yang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berkutikula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terdapat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stomata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atau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trikoma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.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Sistem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jaringan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dasar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pada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daun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monokotil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dikotil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dapat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dibedakan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.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Pada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dikotil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sistem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jaringan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dasar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(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mesofil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)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dapat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dibedakan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atas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jaringan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pagar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bunga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karang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,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tidak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demikian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halnya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pada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monokotil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khususnya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famili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graminae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.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Sistem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berkas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pembuluh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terdiri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atas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xilem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floem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yang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terdapat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pada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tulang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daun</a:t>
            </a:r>
            <a:endParaRPr cap="none" dirty="0" sz="2400" lang="en-US" smtClean="0">
              <a:latin typeface="Rockwell" pitchFamily="18" charset="0"/>
              <a:ea typeface="SimHei" panose="02010609060101010101" pitchFamily="49" charset="-122"/>
              <a:cs typeface="Times New Roman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tabLst>
                <a:tab algn="l" pos="1343025"/>
              </a:tabLst>
            </a:pPr>
            <a:endParaRPr cap="none" dirty="0" sz="1800" lang="en-US">
              <a:latin typeface="SimHei" panose="02010609060101010101" pitchFamily="49" charset="-122"/>
              <a:ea typeface="SimHei" panose="02010609060101010101" pitchFamily="49" charset="-122"/>
              <a:cs typeface="Times New Roman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tabLst>
                <a:tab algn="l" pos="1343025"/>
              </a:tabLst>
            </a:pPr>
            <a:endParaRPr cap="none" dirty="0" sz="1800" lang="en-US" smtClean="0">
              <a:latin typeface="SimHei" panose="02010609060101010101" pitchFamily="49" charset="-122"/>
              <a:ea typeface="SimHei" panose="02010609060101010101" pitchFamily="49" charset="-122"/>
              <a:cs typeface="Times New Roman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tabLst>
                <a:tab algn="l" pos="1343025"/>
              </a:tabLst>
            </a:pPr>
            <a:endParaRPr cap="none" dirty="0" sz="1800" lang="en-US">
              <a:latin typeface="SimHei" panose="02010609060101010101" pitchFamily="49" charset="-122"/>
              <a:ea typeface="SimHei" panose="02010609060101010101" pitchFamily="49" charset="-122"/>
              <a:cs typeface="Times New Roman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  <a:tabLst>
                <a:tab algn="l" pos="1343025"/>
              </a:tabLst>
            </a:pPr>
            <a:endParaRPr cap="none" dirty="0" sz="1800" lang="en-US" smtClean="0">
              <a:latin typeface="SimHei" panose="02010609060101010101" pitchFamily="49" charset="-122"/>
              <a:ea typeface="SimHei" panose="02010609060101010101" pitchFamily="49" charset="-122"/>
              <a:cs typeface="Times New Roman" pitchFamily="18" charset="0"/>
            </a:endParaRPr>
          </a:p>
          <a:p>
            <a:pPr algn="just"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endParaRPr cap="none" dirty="0" sz="1800" lang="id-ID" smtClean="0">
              <a:latin typeface="SimHei" panose="02010609060101010101" pitchFamily="49" charset="-122"/>
              <a:ea typeface="SimHei" panose="02010609060101010101" pitchFamily="49" charset="-122"/>
              <a:cs typeface="Times New Roman" pitchFamily="18" charset="0"/>
            </a:endParaRPr>
          </a:p>
          <a:p>
            <a:pPr algn="just"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r>
              <a:rPr dirty="0" sz="1800" lang="id-ID" smtClean="0">
                <a:latin typeface="Times New Roman" pitchFamily="18" charset="0"/>
                <a:ea typeface="Calibri"/>
                <a:cs typeface="Times New Roman" pitchFamily="18" charset="0"/>
              </a:rPr>
              <a:t>        </a:t>
            </a:r>
            <a:r>
              <a:rPr dirty="0" sz="1800" lang="id-ID" smtClean="0">
                <a:solidFill>
                  <a:srgbClr val="00B0F0"/>
                </a:solidFill>
                <a:latin typeface="Times New Roman" pitchFamily="18" charset="0"/>
                <a:ea typeface="Calibri"/>
                <a:cs typeface="Times New Roman" pitchFamily="18" charset="0"/>
              </a:rPr>
              <a:t>Struktur daun monokotil</a:t>
            </a:r>
            <a:r>
              <a:rPr dirty="0" sz="1800" lang="id-ID" smtClean="0">
                <a:latin typeface="Times New Roman" pitchFamily="18" charset="0"/>
                <a:ea typeface="Calibri"/>
                <a:cs typeface="Times New Roman" pitchFamily="18" charset="0"/>
              </a:rPr>
              <a:t>		</a:t>
            </a:r>
            <a:r>
              <a:rPr dirty="0" sz="1800" lang="en-US">
                <a:latin typeface="Times New Roman" pitchFamily="18" charset="0"/>
                <a:ea typeface="Calibri"/>
                <a:cs typeface="Times New Roman" pitchFamily="18" charset="0"/>
              </a:rPr>
              <a:t>	</a:t>
            </a:r>
            <a:r>
              <a:rPr dirty="0" sz="1800" lang="id-ID" smtClean="0">
                <a:solidFill>
                  <a:srgbClr val="00B0F0"/>
                </a:solidFill>
                <a:latin typeface="Times New Roman" pitchFamily="18" charset="0"/>
                <a:ea typeface="Calibri"/>
                <a:cs typeface="Times New Roman" pitchFamily="18" charset="0"/>
              </a:rPr>
              <a:t>Struktur daun dikotil</a:t>
            </a:r>
            <a:endParaRPr dirty="0" sz="1800" lang="id-ID">
              <a:solidFill>
                <a:srgbClr val="00B0F0"/>
              </a:solidFill>
              <a:latin typeface="Times New Roman" pitchFamily="18" charset="0"/>
              <a:ea typeface="Calibri"/>
              <a:cs typeface="Times New Roman" pitchFamily="18" charset="0"/>
            </a:endParaRPr>
          </a:p>
          <a:p>
            <a:pPr algn="just" indent="0" marL="0">
              <a:buNone/>
            </a:pPr>
            <a:endParaRPr dirty="0" sz="1800"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97158" name="Picture 2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1201679" y="3725837"/>
            <a:ext cx="2944934" cy="2272352"/>
          </a:xfrm>
          <a:prstGeom prst="rect"/>
          <a:noFill/>
          <a:ln>
            <a:noFill/>
          </a:ln>
          <a:effectLst/>
        </p:spPr>
      </p:pic>
      <p:pic>
        <p:nvPicPr>
          <p:cNvPr id="2097159" name="Picture 3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2"/>
          <a:srcRect/>
          <a:stretch>
            <a:fillRect/>
          </a:stretch>
        </p:blipFill>
        <p:spPr bwMode="auto">
          <a:xfrm>
            <a:off x="5139083" y="3725837"/>
            <a:ext cx="5943600" cy="2493963"/>
          </a:xfrm>
          <a:prstGeom prst="rect"/>
          <a:noFill/>
          <a:ln>
            <a:noFill/>
          </a:ln>
          <a:effectLst/>
        </p:spPr>
      </p:pic>
    </p:spTree>
  </p:cSld>
  <p:clrMapOvr>
    <a:masterClrMapping/>
  </p:clrMapOvr>
  <p:transition spd="med">
    <p:pull/>
  </p:transition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afterEffect" presetClass="entr" presetID="26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dur="580" id="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822" id="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64" id="9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3"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64" id="10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9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32" id="11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27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64" id="12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81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dur="26" id="13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decel="50000" dur="166" id="14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15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decel="50000" dur="166" id="16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17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decel="50000" dur="166" id="18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19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decel="50000" dur="166" id="2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1">
                            <p:stCondLst>
                              <p:cond delay="2000"/>
                            </p:stCondLst>
                            <p:childTnLst>
                              <p:par>
                                <p:cTn fill="hold" id="22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4"/>
                                        <p:tgtEl>
                                          <p:spTgt spid="10486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5"/>
                                        <p:tgtEl>
                                          <p:spTgt spid="10486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26"/>
                                        <p:tgtEl>
                                          <p:spTgt spid="10486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7">
                            <p:stCondLst>
                              <p:cond delay="2500"/>
                            </p:stCondLst>
                            <p:childTnLst>
                              <p:par>
                                <p:cTn fill="hold" id="28" nodeType="after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30"/>
                                        <p:tgtEl>
                                          <p:spTgt spid="10486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31"/>
                                        <p:tgtEl>
                                          <p:spTgt spid="10486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32"/>
                                        <p:tgtEl>
                                          <p:spTgt spid="10486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4" name="Content Placeholder 3"/>
          <p:cNvSpPr>
            <a:spLocks noGrp="1"/>
          </p:cNvSpPr>
          <p:nvPr>
            <p:ph sz="quarter" idx="13"/>
          </p:nvPr>
        </p:nvSpPr>
        <p:spPr>
          <a:xfrm>
            <a:off x="115910" y="296214"/>
            <a:ext cx="11211732" cy="5988675"/>
          </a:xfrm>
        </p:spPr>
        <p:txBody>
          <a:bodyPr>
            <a:normAutofit/>
          </a:bodyPr>
          <a:p>
            <a:pPr indent="0" marL="0">
              <a:buNone/>
            </a:pPr>
            <a:r>
              <a:rPr b="1" dirty="0" sz="3800" i="1" lang="id-ID" smtClean="0">
                <a:latin typeface="Segoe Script" panose="020B0504020000000003" pitchFamily="34" charset="0"/>
                <a:cs typeface="Vijaya" panose="020B0604020202020204" pitchFamily="34" charset="0"/>
              </a:rPr>
              <a:t>CIRI – CIRI TUMBUHAN DIKOTIL</a:t>
            </a:r>
          </a:p>
          <a:p>
            <a:pPr indent="0" marL="0">
              <a:buNone/>
            </a:pP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•Habitus: semak, herba, perdu dan pohon </a:t>
            </a:r>
          </a:p>
          <a:p>
            <a:pPr indent="0" marL="0">
              <a:buNone/>
            </a:pP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</a:t>
            </a:r>
            <a:r>
              <a:rPr cap="none" dirty="0" sz="38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iji 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berkeping dua </a:t>
            </a:r>
          </a:p>
          <a:p>
            <a:pPr indent="0" marL="0">
              <a:buNone/>
            </a:pP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</a:t>
            </a:r>
            <a:r>
              <a:rPr cap="none" dirty="0" sz="38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istem 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akar: tunggang </a:t>
            </a:r>
          </a:p>
          <a:p>
            <a:pPr indent="0" marL="0">
              <a:buNone/>
            </a:pP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</a:t>
            </a:r>
            <a:r>
              <a:rPr cap="none" dirty="0" sz="38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idak 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terdapat kaliptrogen / tudung akar pada akarnya</a:t>
            </a:r>
          </a:p>
          <a:p>
            <a:pPr indent="0" marL="0">
              <a:buNone/>
            </a:pP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 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Batang bercabang-cabang dengan ruas tidak jelas</a:t>
            </a:r>
          </a:p>
          <a:p>
            <a:pPr indent="0" marL="0">
              <a:buNone/>
            </a:pP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•Daun tunggal atau majemuk jarang memiliki pelepah </a:t>
            </a:r>
          </a:p>
          <a:p>
            <a:pPr indent="0" marL="0">
              <a:buNone/>
            </a:pP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</a:t>
            </a:r>
            <a:r>
              <a:rPr cap="none" dirty="0" sz="38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ulang 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daun menyirip atau bertulang menjari </a:t>
            </a:r>
          </a:p>
          <a:p>
            <a:pPr indent="0" marL="0">
              <a:buNone/>
            </a:pP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</a:t>
            </a:r>
            <a:r>
              <a:rPr cap="none" dirty="0" sz="38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unga 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bersifat kelipatan 2, 4 atau 5</a:t>
            </a:r>
          </a:p>
          <a:p>
            <a:pPr indent="0" marL="0">
              <a:buNone/>
            </a:pP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•Batang dan akar memiliki kambium </a:t>
            </a:r>
          </a:p>
          <a:p>
            <a:pPr indent="0" marL="0">
              <a:buNone/>
            </a:pP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</a:t>
            </a:r>
            <a:r>
              <a:rPr cap="none" dirty="0" sz="38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J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aringan </a:t>
            </a:r>
            <a:r>
              <a:rPr cap="none" dirty="0" sz="38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pembuluh tersusun rapi. </a:t>
            </a:r>
            <a:endParaRPr dirty="0" sz="3600" lang="id-ID">
              <a:latin typeface="Times New Roman" pitchFamily="18" charset="0"/>
              <a:cs typeface="Times New Roman" pitchFamily="18" charset="0"/>
            </a:endParaRPr>
          </a:p>
          <a:p>
            <a:endParaRPr dirty="0" sz="3600"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3000">
        <p14:shred dir="in" pattern="strip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after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dur="500" id="7"/>
                                        <p:tgtEl>
                                          <p:spTgt spid="10486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5" name="Content Placeholder 2"/>
          <p:cNvSpPr>
            <a:spLocks noGrp="1"/>
          </p:cNvSpPr>
          <p:nvPr>
            <p:ph sz="quarter" idx="13"/>
          </p:nvPr>
        </p:nvSpPr>
        <p:spPr>
          <a:xfrm>
            <a:off x="296214" y="566670"/>
            <a:ext cx="10792496" cy="5656710"/>
          </a:xfrm>
        </p:spPr>
        <p:txBody>
          <a:bodyPr>
            <a:normAutofit/>
          </a:bodyPr>
          <a:p>
            <a:pPr indent="0" marL="0">
              <a:buNone/>
            </a:pPr>
            <a:r>
              <a:rPr b="1" dirty="0" sz="2600" i="1" lang="id-ID" smtClean="0">
                <a:latin typeface="Segoe Script" panose="020B0504020000000003" pitchFamily="34" charset="0"/>
                <a:cs typeface="Times New Roman" pitchFamily="18" charset="0"/>
              </a:rPr>
              <a:t>CIRI- CIRI TUMBUHAN MONOKOTIL</a:t>
            </a:r>
            <a:endParaRPr b="1" dirty="0" sz="2600" i="1" lang="id-ID">
              <a:latin typeface="Segoe Script" panose="020B0504020000000003" pitchFamily="34" charset="0"/>
              <a:cs typeface="Times New Roman" pitchFamily="18" charset="0"/>
            </a:endParaRPr>
          </a:p>
          <a:p>
            <a:pPr indent="0" marL="0">
              <a:buNone/>
            </a:pP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</a:t>
            </a:r>
            <a:r>
              <a:rPr cap="none" dirty="0" sz="22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</a:t>
            </a: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emiliki </a:t>
            </a: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satu daun lembaga </a:t>
            </a:r>
          </a:p>
          <a:p>
            <a:pPr indent="0" marL="0">
              <a:buNone/>
            </a:pP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</a:t>
            </a:r>
            <a:r>
              <a:rPr cap="none" dirty="0" sz="22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</a:t>
            </a: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istem </a:t>
            </a: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perakaran serabut </a:t>
            </a:r>
          </a:p>
          <a:p>
            <a:pPr indent="0" marL="0">
              <a:buNone/>
            </a:pP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</a:t>
            </a:r>
            <a:r>
              <a:rPr cap="none" dirty="0" sz="22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</a:t>
            </a: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aun tunggal dengan bentuk sumsum atau pola tulang daun melengkung atau sejajar</a:t>
            </a:r>
          </a:p>
          <a:p>
            <a:pPr indent="0" marL="0">
              <a:buNone/>
            </a:pP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•Bunga berkelipatan 3</a:t>
            </a:r>
          </a:p>
          <a:p>
            <a:pPr indent="0" marL="0">
              <a:buNone/>
            </a:pP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•Akar dan batang tidak berkambium </a:t>
            </a:r>
          </a:p>
          <a:p>
            <a:pPr indent="0" marL="0">
              <a:buNone/>
            </a:pP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</a:t>
            </a:r>
            <a:r>
              <a:rPr cap="none" dirty="0" sz="22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</a:t>
            </a: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itemukan </a:t>
            </a: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batang lembaga / koleoptil dan akar lembaga /keleorhiza</a:t>
            </a:r>
          </a:p>
          <a:p>
            <a:pPr indent="0" marL="0">
              <a:buNone/>
            </a:pP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•Jaringan pembuluh tersebar. </a:t>
            </a:r>
          </a:p>
          <a:p>
            <a:pPr indent="0" marL="0">
              <a:buNone/>
            </a:pP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•Batang umumnya tidak bercabang</a:t>
            </a:r>
          </a:p>
          <a:p>
            <a:pPr indent="0" marL="0">
              <a:buNone/>
            </a:pP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•Memiliki sistem akar serabut</a:t>
            </a:r>
          </a:p>
          <a:p>
            <a:pPr indent="0" marL="0">
              <a:buNone/>
            </a:pPr>
            <a:r>
              <a:rPr cap="none" dirty="0" sz="22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•Terdapat  kaliptrogen </a:t>
            </a:r>
            <a:r>
              <a:rPr cap="none" dirty="0" sz="24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/ tudung akar / kaliptra</a:t>
            </a:r>
          </a:p>
          <a:p>
            <a:endParaRPr dirty="0" lang="id-ID"/>
          </a:p>
          <a:p>
            <a:endParaRPr dirty="0" lang="id-ID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afterEffect" presetClass="entr" presetID="45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000" id="7"/>
                                        <p:tgtEl>
                                          <p:spTgt spid="1048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2000" fill="hold" id="8"/>
                                        <p:tgtEl>
                                          <p:spTgt spid="1048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#ppt_w*sin(2.5*pi*$)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0" fill="hold" id="9"/>
                                        <p:tgtEl>
                                          <p:spTgt spid="10486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6" name="Title 1"/>
          <p:cNvSpPr>
            <a:spLocks noGrp="1"/>
          </p:cNvSpPr>
          <p:nvPr>
            <p:ph type="title"/>
          </p:nvPr>
        </p:nvSpPr>
        <p:spPr>
          <a:xfrm>
            <a:off x="399245" y="608527"/>
            <a:ext cx="11185714" cy="4736205"/>
          </a:xfrm>
        </p:spPr>
        <p:txBody>
          <a:bodyPr>
            <a:normAutofit/>
          </a:bodyPr>
          <a:p>
            <a:pPr algn="ctr"/>
            <a:r>
              <a:rPr dirty="0" sz="6600" lang="en-US" err="1" smtClean="0">
                <a:latin typeface="Cooper Black" pitchFamily="18" charset="0"/>
              </a:rPr>
              <a:t>Contoh</a:t>
            </a:r>
            <a:r>
              <a:rPr dirty="0" sz="6600" lang="en-US" smtClean="0">
                <a:latin typeface="Cooper Black" pitchFamily="18" charset="0"/>
              </a:rPr>
              <a:t> </a:t>
            </a:r>
            <a:r>
              <a:rPr dirty="0" sz="6600" lang="en-US" err="1" smtClean="0">
                <a:latin typeface="Cooper Black" pitchFamily="18" charset="0"/>
              </a:rPr>
              <a:t>tumbuhan</a:t>
            </a:r>
            <a:r>
              <a:rPr dirty="0" sz="6600" lang="en-US" smtClean="0">
                <a:latin typeface="Cooper Black" pitchFamily="18" charset="0"/>
              </a:rPr>
              <a:t> </a:t>
            </a:r>
            <a:r>
              <a:rPr dirty="0" sz="6600" lang="en-US" err="1" smtClean="0">
                <a:latin typeface="Cooper Black" pitchFamily="18" charset="0"/>
              </a:rPr>
              <a:t>Monokotil</a:t>
            </a:r>
            <a:endParaRPr dirty="0" sz="6600" lang="en-US">
              <a:latin typeface="Cooper Black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med" p14:dur="700">
        <p:fade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45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2000" id="7"/>
                                        <p:tgtEl>
                                          <p:spTgt spid="10486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2000" fill="hold" id="8"/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#ppt_w*sin(2.5*pi*$)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2000" fill="hold" id="9"/>
                                        <p:tgtEl>
                                          <p:spTgt spid="10486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7" name="Content Placeholder 2"/>
          <p:cNvSpPr>
            <a:spLocks noGrp="1"/>
          </p:cNvSpPr>
          <p:nvPr>
            <p:ph sz="quarter" idx="13"/>
          </p:nvPr>
        </p:nvSpPr>
        <p:spPr>
          <a:xfrm>
            <a:off x="218942" y="115911"/>
            <a:ext cx="11408952" cy="6284888"/>
          </a:xfrm>
          <a:noFill/>
        </p:spPr>
        <p:txBody>
          <a:bodyPr>
            <a:normAutofit/>
          </a:bodyPr>
          <a:p>
            <a:pPr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r>
              <a:rPr dirty="0" lang="en-US">
                <a:latin typeface="Lucida Sans" pitchFamily="34" charset="0"/>
                <a:ea typeface="Calibri"/>
                <a:cs typeface="Lucida Sans" pitchFamily="34" charset="0"/>
              </a:rPr>
              <a:t>1</a:t>
            </a:r>
            <a:r>
              <a:rPr b="1" dirty="0" sz="1700" lang="id-ID" smtClean="0">
                <a:latin typeface="Lucida Sans" pitchFamily="34" charset="0"/>
                <a:ea typeface="Calibri"/>
                <a:cs typeface="Lucida Sans" pitchFamily="34" charset="0"/>
              </a:rPr>
              <a:t>.</a:t>
            </a:r>
            <a:r>
              <a:rPr b="1" cap="none" dirty="0" sz="1700" lang="id-ID" smtClean="0">
                <a:latin typeface="Lucida Sans" pitchFamily="34" charset="0"/>
                <a:ea typeface="Calibri"/>
                <a:cs typeface="Lucida Sans" pitchFamily="34" charset="0"/>
              </a:rPr>
              <a:t> </a:t>
            </a:r>
            <a:r>
              <a:rPr b="1" cap="none" dirty="0" sz="1700" lang="en-US" err="1" smtClean="0">
                <a:latin typeface="Lucida Sans" pitchFamily="34" charset="0"/>
                <a:ea typeface="Calibri"/>
                <a:cs typeface="Lucida Sans" pitchFamily="34" charset="0"/>
              </a:rPr>
              <a:t>Salak</a:t>
            </a:r>
            <a:r>
              <a:rPr b="1" cap="none" dirty="0" sz="1700" lang="en-US" smtClean="0">
                <a:latin typeface="Lucida Sans" pitchFamily="34" charset="0"/>
                <a:ea typeface="Calibri"/>
                <a:cs typeface="Lucida Sans" pitchFamily="34" charset="0"/>
              </a:rPr>
              <a:t> </a:t>
            </a:r>
            <a:r>
              <a:rPr b="1" dirty="0" sz="1700" lang="en-US" smtClean="0">
                <a:latin typeface="Lucida Sans" pitchFamily="34" charset="0"/>
                <a:ea typeface="Calibri"/>
                <a:cs typeface="Lucida Sans" pitchFamily="34" charset="0"/>
              </a:rPr>
              <a:t>(</a:t>
            </a:r>
            <a:r>
              <a:rPr cap="none" dirty="0" sz="1700" i="1" lang="en-US" err="1" smtClean="0">
                <a:latin typeface="Lucida Sans" pitchFamily="34" charset="0"/>
                <a:ea typeface="Calibri"/>
                <a:cs typeface="Lucida Sans" pitchFamily="34" charset="0"/>
              </a:rPr>
              <a:t>Salacca</a:t>
            </a:r>
            <a:r>
              <a:rPr cap="none" dirty="0" sz="1700" i="1" lang="en-US" smtClean="0">
                <a:latin typeface="Lucida Sans" pitchFamily="34" charset="0"/>
                <a:ea typeface="Calibri"/>
                <a:cs typeface="Lucida Sans" pitchFamily="34" charset="0"/>
              </a:rPr>
              <a:t> </a:t>
            </a:r>
            <a:r>
              <a:rPr cap="none" dirty="0" sz="1700" i="1" lang="en-US" err="1" smtClean="0">
                <a:latin typeface="Lucida Sans" pitchFamily="34" charset="0"/>
                <a:ea typeface="Calibri"/>
                <a:cs typeface="Lucida Sans" pitchFamily="34" charset="0"/>
              </a:rPr>
              <a:t>zalacca</a:t>
            </a:r>
            <a:r>
              <a:rPr b="1" dirty="0" sz="1700" lang="en-US" smtClean="0">
                <a:latin typeface="Lucida Sans" pitchFamily="34" charset="0"/>
                <a:ea typeface="Calibri"/>
                <a:cs typeface="Lucida Sans" pitchFamily="34" charset="0"/>
              </a:rPr>
              <a:t>)					3.</a:t>
            </a:r>
            <a:r>
              <a:rPr dirty="0" sz="1700" lang="en-US" smtClean="0">
                <a:latin typeface="Lucida Sans" pitchFamily="34" charset="0"/>
                <a:ea typeface="Calibri"/>
                <a:cs typeface="Lucida Sans" pitchFamily="34" charset="0"/>
              </a:rPr>
              <a:t> </a:t>
            </a:r>
            <a:r>
              <a:rPr b="1" cap="none" dirty="0" sz="1800" lang="it-IT" smtClean="0">
                <a:latin typeface="Lucida Sans" pitchFamily="34" charset="0"/>
                <a:cs typeface="Lucida Sans" pitchFamily="34" charset="0"/>
              </a:rPr>
              <a:t>Padi </a:t>
            </a:r>
            <a:r>
              <a:rPr b="1" dirty="0" sz="1800" i="1" lang="it-IT" smtClean="0">
                <a:latin typeface="Lucida Sans" pitchFamily="34" charset="0"/>
                <a:cs typeface="Lucida Sans" pitchFamily="34" charset="0"/>
              </a:rPr>
              <a:t>(</a:t>
            </a:r>
            <a:r>
              <a:rPr b="1" cap="none" dirty="0" sz="1800" i="1" lang="it-IT" smtClean="0">
                <a:latin typeface="Lucida Sans" pitchFamily="34" charset="0"/>
                <a:cs typeface="Lucida Sans" pitchFamily="34" charset="0"/>
              </a:rPr>
              <a:t>Oryza sativa </a:t>
            </a:r>
            <a:r>
              <a:rPr b="1" dirty="0" sz="1800" i="1" lang="it-IT" smtClean="0">
                <a:latin typeface="Lucida Sans" pitchFamily="34" charset="0"/>
                <a:cs typeface="Lucida Sans" pitchFamily="34" charset="0"/>
              </a:rPr>
              <a:t>)</a:t>
            </a:r>
            <a:endParaRPr dirty="0" sz="1700" lang="en-US" smtClean="0">
              <a:latin typeface="Lucida Sans" pitchFamily="34" charset="0"/>
              <a:ea typeface="Calibri"/>
              <a:cs typeface="Lucida Sans" pitchFamily="34" charset="0"/>
            </a:endParaRPr>
          </a:p>
          <a:p>
            <a:pPr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endParaRPr dirty="0" sz="1700" lang="en-US">
              <a:latin typeface="Lucida Sans" pitchFamily="34" charset="0"/>
              <a:cs typeface="Lucida Sans" pitchFamily="34" charset="0"/>
            </a:endParaRPr>
          </a:p>
          <a:p>
            <a:pPr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endParaRPr dirty="0" sz="1700" lang="en-US" smtClean="0">
              <a:latin typeface="Lucida Sans" pitchFamily="34" charset="0"/>
              <a:cs typeface="Lucida Sans" pitchFamily="34" charset="0"/>
            </a:endParaRPr>
          </a:p>
          <a:p>
            <a:pPr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endParaRPr dirty="0" sz="1700" lang="en-US">
              <a:latin typeface="Lucida Sans" pitchFamily="34" charset="0"/>
              <a:cs typeface="Lucida Sans" pitchFamily="34" charset="0"/>
            </a:endParaRPr>
          </a:p>
          <a:p>
            <a:pPr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endParaRPr dirty="0" sz="1700" lang="en-US" smtClean="0">
              <a:latin typeface="Lucida Sans" pitchFamily="34" charset="0"/>
              <a:cs typeface="Lucida Sans" pitchFamily="34" charset="0"/>
            </a:endParaRPr>
          </a:p>
          <a:p>
            <a:pPr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r>
              <a:rPr b="1" cap="none" dirty="0" sz="1800" lang="en-US" smtClean="0">
                <a:latin typeface="Lucida Sans" pitchFamily="34" charset="0"/>
                <a:cs typeface="Lucida Sans" pitchFamily="34" charset="0"/>
              </a:rPr>
              <a:t>2.Kelapa (</a:t>
            </a:r>
            <a:r>
              <a:rPr b="1" cap="none" dirty="0" sz="1800" i="1" lang="en-US" err="1" smtClean="0">
                <a:latin typeface="Lucida Sans" pitchFamily="34" charset="0"/>
                <a:cs typeface="Lucida Sans" pitchFamily="34" charset="0"/>
              </a:rPr>
              <a:t>Cocos</a:t>
            </a:r>
            <a:r>
              <a:rPr b="1" cap="none" dirty="0" sz="1800" i="1" lang="en-US" smtClean="0">
                <a:latin typeface="Lucida Sans" pitchFamily="34" charset="0"/>
                <a:cs typeface="Lucida Sans" pitchFamily="34" charset="0"/>
              </a:rPr>
              <a:t> </a:t>
            </a:r>
            <a:r>
              <a:rPr b="1" cap="none" dirty="0" sz="1800" i="1" lang="en-US" err="1" smtClean="0">
                <a:latin typeface="Lucida Sans" pitchFamily="34" charset="0"/>
                <a:cs typeface="Lucida Sans" pitchFamily="34" charset="0"/>
              </a:rPr>
              <a:t>nucifera</a:t>
            </a:r>
            <a:r>
              <a:rPr b="1" cap="none" dirty="0" sz="1800" i="1" lang="en-US" smtClean="0">
                <a:latin typeface="Lucida Sans" pitchFamily="34" charset="0"/>
                <a:cs typeface="Lucida Sans" pitchFamily="34" charset="0"/>
              </a:rPr>
              <a:t>)</a:t>
            </a:r>
            <a:r>
              <a:rPr cap="none" dirty="0" sz="1800" lang="en-US">
                <a:latin typeface="Lucida Sans" pitchFamily="34" charset="0"/>
                <a:cs typeface="Lucida Sans" pitchFamily="34" charset="0"/>
              </a:rPr>
              <a:t>	</a:t>
            </a:r>
            <a:r>
              <a:rPr cap="none" dirty="0" sz="1800" lang="en-US" smtClean="0">
                <a:latin typeface="Lucida Sans" pitchFamily="34" charset="0"/>
                <a:cs typeface="Lucida Sans" pitchFamily="34" charset="0"/>
              </a:rPr>
              <a:t>			</a:t>
            </a:r>
            <a:r>
              <a:rPr cap="none" dirty="0" sz="1700" lang="en-US" smtClean="0">
                <a:latin typeface="Lucida Sans" pitchFamily="34" charset="0"/>
                <a:cs typeface="Lucida Sans" pitchFamily="34" charset="0"/>
              </a:rPr>
              <a:t>4.</a:t>
            </a:r>
            <a:r>
              <a:rPr b="1" cap="none" dirty="0" sz="1800" lang="en-US" smtClean="0">
                <a:latin typeface="Lucida Sans" pitchFamily="34" charset="0"/>
                <a:cs typeface="Lucida Sans" pitchFamily="34" charset="0"/>
              </a:rPr>
              <a:t> </a:t>
            </a:r>
            <a:r>
              <a:rPr b="1" cap="none" dirty="0" sz="1800" lang="en-US" err="1" smtClean="0">
                <a:latin typeface="Lucida Sans" pitchFamily="34" charset="0"/>
                <a:cs typeface="Lucida Sans" pitchFamily="34" charset="0"/>
              </a:rPr>
              <a:t>Jagung</a:t>
            </a:r>
            <a:r>
              <a:rPr b="1" cap="none" dirty="0" sz="1800" lang="en-US" smtClean="0">
                <a:latin typeface="Lucida Sans" pitchFamily="34" charset="0"/>
                <a:cs typeface="Lucida Sans" pitchFamily="34" charset="0"/>
              </a:rPr>
              <a:t> (</a:t>
            </a:r>
            <a:r>
              <a:rPr b="1" cap="none" dirty="0" sz="1800" i="1" lang="en-US" err="1">
                <a:latin typeface="Lucida Sans" pitchFamily="34" charset="0"/>
                <a:cs typeface="Lucida Sans" pitchFamily="34" charset="0"/>
              </a:rPr>
              <a:t>Z</a:t>
            </a:r>
            <a:r>
              <a:rPr b="1" cap="none" dirty="0" sz="1800" i="1" lang="en-US" err="1" smtClean="0">
                <a:latin typeface="Lucida Sans" pitchFamily="34" charset="0"/>
                <a:cs typeface="Lucida Sans" pitchFamily="34" charset="0"/>
              </a:rPr>
              <a:t>ea</a:t>
            </a:r>
            <a:r>
              <a:rPr b="1" cap="none" dirty="0" sz="1800" i="1" lang="en-US" smtClean="0">
                <a:latin typeface="Lucida Sans" pitchFamily="34" charset="0"/>
                <a:cs typeface="Lucida Sans" pitchFamily="34" charset="0"/>
              </a:rPr>
              <a:t> mays )</a:t>
            </a:r>
            <a:endParaRPr cap="none" dirty="0" sz="1700" lang="en-US" smtClean="0">
              <a:latin typeface="Lucida Sans" pitchFamily="34" charset="0"/>
              <a:cs typeface="Lucida Sans" pitchFamily="34" charset="0"/>
            </a:endParaRPr>
          </a:p>
          <a:p>
            <a:pPr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endParaRPr dirty="0" sz="1700" lang="en-US">
              <a:latin typeface="Times New Roman" pitchFamily="18" charset="0"/>
              <a:cs typeface="Times New Roman" pitchFamily="18" charset="0"/>
            </a:endParaRPr>
          </a:p>
          <a:p>
            <a:pPr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endParaRPr dirty="0" sz="1700" lang="en-US" smtClean="0">
              <a:latin typeface="Times New Roman" pitchFamily="18" charset="0"/>
              <a:cs typeface="Times New Roman" pitchFamily="18" charset="0"/>
            </a:endParaRPr>
          </a:p>
          <a:p>
            <a:pPr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endParaRPr dirty="0" sz="1700" lang="en-US">
              <a:latin typeface="Times New Roman" pitchFamily="18" charset="0"/>
              <a:cs typeface="Times New Roman" pitchFamily="18" charset="0"/>
            </a:endParaRPr>
          </a:p>
          <a:p>
            <a:pPr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endParaRPr dirty="0" sz="1700" lang="en-US" smtClean="0">
              <a:latin typeface="Times New Roman" pitchFamily="18" charset="0"/>
              <a:cs typeface="Times New Roman" pitchFamily="18" charset="0"/>
            </a:endParaRPr>
          </a:p>
          <a:p>
            <a:pPr indent="0" marL="0">
              <a:lnSpc>
                <a:spcPct val="107000"/>
              </a:lnSpc>
              <a:spcAft>
                <a:spcPts val="800"/>
              </a:spcAft>
              <a:buNone/>
              <a:tabLst>
                <a:tab algn="l" pos="1343025"/>
              </a:tabLst>
            </a:pPr>
            <a:endParaRPr dirty="0" lang="id-ID"/>
          </a:p>
        </p:txBody>
      </p:sp>
      <p:pic>
        <p:nvPicPr>
          <p:cNvPr id="2097160" name="Picture 2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527195" y="991675"/>
            <a:ext cx="2533404" cy="1798032"/>
          </a:xfrm>
          <a:prstGeom prst="rect"/>
          <a:ln>
            <a:noFill/>
          </a:ln>
          <a:effectLst>
            <a:outerShdw algn="tl" blurRad="292100" dir="2700000" dist="139700" rotWithShape="0">
              <a:srgbClr val="333333">
                <a:alpha val="65000"/>
              </a:srgbClr>
            </a:outerShdw>
          </a:effectLst>
        </p:spPr>
      </p:pic>
      <p:pic>
        <p:nvPicPr>
          <p:cNvPr id="2097161" name="Picture 2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2"/>
          <a:srcRect/>
          <a:stretch>
            <a:fillRect/>
          </a:stretch>
        </p:blipFill>
        <p:spPr bwMode="auto">
          <a:xfrm>
            <a:off x="527195" y="3493930"/>
            <a:ext cx="2857500" cy="2121258"/>
          </a:xfrm>
          <a:prstGeom prst="rect"/>
          <a:noFill/>
          <a:ln>
            <a:noFill/>
          </a:ln>
          <a:effectLst/>
        </p:spPr>
      </p:pic>
      <p:pic>
        <p:nvPicPr>
          <p:cNvPr id="2097162" name="Picture 3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3"/>
          <a:srcRect/>
          <a:stretch>
            <a:fillRect/>
          </a:stretch>
        </p:blipFill>
        <p:spPr bwMode="auto">
          <a:xfrm>
            <a:off x="6534822" y="964754"/>
            <a:ext cx="3185510" cy="1851874"/>
          </a:xfrm>
          <a:prstGeom prst="rect"/>
          <a:noFill/>
          <a:ln>
            <a:noFill/>
          </a:ln>
          <a:effectLst/>
        </p:spPr>
      </p:pic>
      <p:pic>
        <p:nvPicPr>
          <p:cNvPr id="2097163" name="Picture 4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4"/>
          <a:srcRect/>
          <a:stretch>
            <a:fillRect/>
          </a:stretch>
        </p:blipFill>
        <p:spPr bwMode="auto">
          <a:xfrm>
            <a:off x="6934872" y="3562114"/>
            <a:ext cx="2857500" cy="1984889"/>
          </a:xfrm>
          <a:prstGeom prst="rect"/>
          <a:noFill/>
          <a:ln>
            <a:noFill/>
          </a:ln>
          <a:effectLst/>
        </p:spPr>
      </p:pic>
    </p:spTree>
  </p:cSld>
  <p:clrMapOvr>
    <a:masterClrMapping/>
  </p:clrMapOvr>
  <p:transition spd="slow">
    <p:fade/>
  </p:transition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6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dur="580" id="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822" id="8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64" id="9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3"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64" id="10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9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32" id="11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27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64" id="12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81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dur="26" id="13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decel="50000" dur="166" id="14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15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decel="50000" dur="166" id="16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17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decel="50000" dur="166" id="18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19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decel="50000" dur="166" id="2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fill="hold" id="21" nodeType="withEffect" presetClass="entr" presetID="26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dur="580" id="2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822" id="2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64" id="2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3"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64" id="26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9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32" id="27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27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64" id="28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81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dur="26" id="29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decel="50000" dur="166" id="3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31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decel="50000" dur="166" id="32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33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decel="50000" dur="166" id="34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35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decel="50000" dur="166" id="36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486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8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4839237"/>
          </a:xfrm>
        </p:spPr>
        <p:txBody>
          <a:bodyPr>
            <a:normAutofit/>
          </a:bodyPr>
          <a:p>
            <a:pPr algn="ctr"/>
            <a:r>
              <a:rPr dirty="0" sz="8000" lang="en-US" err="1" smtClean="0"/>
              <a:t>Contoh</a:t>
            </a:r>
            <a:r>
              <a:rPr dirty="0" sz="8000" lang="en-US" smtClean="0"/>
              <a:t> </a:t>
            </a:r>
            <a:r>
              <a:rPr dirty="0" sz="8000" lang="en-US" err="1" smtClean="0"/>
              <a:t>tumbuhan</a:t>
            </a:r>
            <a:r>
              <a:rPr dirty="0" sz="8000" lang="en-US" smtClean="0"/>
              <a:t> </a:t>
            </a:r>
            <a:r>
              <a:rPr dirty="0" sz="8000" lang="en-US" err="1" smtClean="0"/>
              <a:t>dikotil</a:t>
            </a:r>
            <a:endParaRPr dirty="0" sz="8000" lang="en-US"/>
          </a:p>
        </p:txBody>
      </p:sp>
    </p:spTree>
  </p:cSld>
  <p:clrMapOvr>
    <a:masterClrMapping/>
  </p:clrMapOvr>
  <p:transition spd="slow">
    <p:pull/>
  </p:transition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3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0" fill="hold" id="7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8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9"/>
                                        <p:tgtEl>
                                          <p:spTgt spid="10486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0" id="10"/>
                                        <p:tgtEl>
                                          <p:spTgt spid="1048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1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9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477672"/>
            <a:ext cx="10394707" cy="6032309"/>
          </a:xfrm>
        </p:spPr>
        <p:txBody>
          <a:bodyPr>
            <a:normAutofit/>
          </a:bodyPr>
          <a:p>
            <a:pPr indent="0" marL="0">
              <a:buNone/>
            </a:pPr>
            <a:r>
              <a:rPr dirty="0" lang="id-ID" smtClean="0"/>
              <a:t>   </a:t>
            </a:r>
            <a:r>
              <a:rPr dirty="0" sz="3000" lang="id-ID" smtClean="0">
                <a:latin typeface="Snap ITC" panose="04040A07060A02020202" pitchFamily="82" charset="0"/>
              </a:rPr>
              <a:t>Contoh tumbuhan  dikotil</a:t>
            </a:r>
          </a:p>
          <a:p>
            <a:pPr indent="0" marL="0">
              <a:buNone/>
            </a:pPr>
            <a:r>
              <a:rPr b="1" cap="none" dirty="0" sz="2200" lang="id-ID" smtClean="0">
                <a:latin typeface="Lucida Sans" pitchFamily="34" charset="0"/>
                <a:cs typeface="Lucida Sans" pitchFamily="34" charset="0"/>
              </a:rPr>
              <a:t>1. Jeruk ( </a:t>
            </a:r>
            <a:r>
              <a:rPr cap="none" dirty="0" sz="2200" i="1" lang="en-US">
                <a:latin typeface="Lucida Sans" pitchFamily="34" charset="0"/>
                <a:cs typeface="Lucida Sans" pitchFamily="34" charset="0"/>
              </a:rPr>
              <a:t>C</a:t>
            </a:r>
            <a:r>
              <a:rPr cap="none" dirty="0" sz="2200" i="1" lang="id-ID" smtClean="0">
                <a:latin typeface="Lucida Sans" pitchFamily="34" charset="0"/>
                <a:cs typeface="Lucida Sans" pitchFamily="34" charset="0"/>
              </a:rPr>
              <a:t>itru</a:t>
            </a:r>
            <a:r>
              <a:rPr cap="none" dirty="0" sz="2200" i="1" lang="en-US" smtClean="0">
                <a:latin typeface="Lucida Sans" pitchFamily="34" charset="0"/>
                <a:cs typeface="Lucida Sans" pitchFamily="34" charset="0"/>
              </a:rPr>
              <a:t>s l</a:t>
            </a:r>
            <a:r>
              <a:rPr cap="none" dirty="0" sz="2200" i="1" lang="id-ID" smtClean="0">
                <a:latin typeface="Lucida Sans" pitchFamily="34" charset="0"/>
                <a:cs typeface="Lucida Sans" pitchFamily="34" charset="0"/>
              </a:rPr>
              <a:t> </a:t>
            </a:r>
            <a:r>
              <a:rPr b="1" cap="none" dirty="0" sz="2200" lang="id-ID" smtClean="0">
                <a:latin typeface="Lucida Sans" pitchFamily="34" charset="0"/>
                <a:cs typeface="Lucida Sans" pitchFamily="34" charset="0"/>
              </a:rPr>
              <a:t>)</a:t>
            </a:r>
          </a:p>
          <a:p>
            <a:endParaRPr cap="none" dirty="0" sz="2200" lang="id-ID" smtClean="0">
              <a:latin typeface="Lucida Sans" pitchFamily="34" charset="0"/>
              <a:cs typeface="Lucida Sans" pitchFamily="34" charset="0"/>
            </a:endParaRPr>
          </a:p>
          <a:p>
            <a:pPr indent="0" marL="0">
              <a:buNone/>
            </a:pPr>
            <a:endParaRPr cap="none" dirty="0" sz="2200" lang="id-ID" smtClean="0">
              <a:latin typeface="Lucida Sans" pitchFamily="34" charset="0"/>
              <a:cs typeface="Lucida Sans" pitchFamily="34" charset="0"/>
            </a:endParaRPr>
          </a:p>
          <a:p>
            <a:pPr indent="0" marL="0">
              <a:buNone/>
            </a:pPr>
            <a:r>
              <a:rPr cap="none" dirty="0" sz="2200" lang="en-US" smtClean="0">
                <a:latin typeface="Lucida Sans" pitchFamily="34" charset="0"/>
                <a:cs typeface="Lucida Sans" pitchFamily="34" charset="0"/>
              </a:rPr>
              <a:t>	</a:t>
            </a:r>
          </a:p>
          <a:p>
            <a:pPr indent="0" marL="0">
              <a:buNone/>
            </a:pPr>
            <a:r>
              <a:rPr cap="none" dirty="0" sz="2200" lang="en-US" smtClean="0">
                <a:latin typeface="Lucida Sans" pitchFamily="34" charset="0"/>
                <a:ea typeface="SimHei" panose="02010609060101010101" pitchFamily="49" charset="-122"/>
                <a:cs typeface="Lucida Sans" pitchFamily="34" charset="0"/>
              </a:rPr>
              <a:t>	</a:t>
            </a:r>
          </a:p>
          <a:p>
            <a:pPr indent="0" marL="0">
              <a:buNone/>
            </a:pPr>
            <a:r>
              <a:rPr cap="none" dirty="0" sz="2400" lang="id-ID" smtClean="0">
                <a:latin typeface="Lucida Sans" pitchFamily="34" charset="0"/>
                <a:cs typeface="Lucida Sans" pitchFamily="34" charset="0"/>
              </a:rPr>
              <a:t>2. </a:t>
            </a:r>
            <a:r>
              <a:rPr b="1" cap="none" dirty="0" sz="2400" lang="id-ID" smtClean="0">
                <a:latin typeface="Lucida Sans" pitchFamily="34" charset="0"/>
                <a:cs typeface="Lucida Sans" pitchFamily="34" charset="0"/>
              </a:rPr>
              <a:t>Belimbing (</a:t>
            </a:r>
            <a:r>
              <a:rPr cap="none" dirty="0" sz="2400" i="1" lang="en-US">
                <a:latin typeface="Lucida Sans" pitchFamily="34" charset="0"/>
                <a:cs typeface="Lucida Sans" pitchFamily="34" charset="0"/>
              </a:rPr>
              <a:t>A</a:t>
            </a:r>
            <a:r>
              <a:rPr cap="none" dirty="0" sz="2400" i="1" lang="id-ID" smtClean="0">
                <a:latin typeface="Lucida Sans" pitchFamily="34" charset="0"/>
                <a:cs typeface="Lucida Sans" pitchFamily="34" charset="0"/>
              </a:rPr>
              <a:t>verrhoa carambola </a:t>
            </a:r>
            <a:r>
              <a:rPr b="1" cap="none" dirty="0" sz="2400" lang="id-ID" smtClean="0">
                <a:latin typeface="Lucida Sans" pitchFamily="34" charset="0"/>
                <a:cs typeface="Lucida Sans" pitchFamily="34" charset="0"/>
              </a:rPr>
              <a:t>)</a:t>
            </a:r>
          </a:p>
          <a:p>
            <a:pPr indent="0" marL="0">
              <a:buNone/>
            </a:pPr>
            <a:endParaRPr cap="none" dirty="0" sz="2200" lang="en-US">
              <a:latin typeface="Times New Roman" pitchFamily="18" charset="0"/>
              <a:ea typeface="SimHei" panose="02010609060101010101" pitchFamily="49" charset="-122"/>
              <a:cs typeface="Times New Roman" pitchFamily="18" charset="0"/>
            </a:endParaRPr>
          </a:p>
          <a:p>
            <a:pPr indent="0" marL="0">
              <a:buNone/>
            </a:pPr>
            <a:endParaRPr cap="none" dirty="0" sz="2200" lang="en-US" smtClean="0">
              <a:latin typeface="Times New Roman" pitchFamily="18" charset="0"/>
              <a:ea typeface="SimHei" panose="02010609060101010101" pitchFamily="49" charset="-122"/>
              <a:cs typeface="Times New Roman" pitchFamily="18" charset="0"/>
            </a:endParaRPr>
          </a:p>
          <a:p>
            <a:pPr indent="0" marL="0">
              <a:buNone/>
            </a:pPr>
            <a:endParaRPr cap="none" dirty="0" sz="2200" lang="en-US">
              <a:latin typeface="Times New Roman" pitchFamily="18" charset="0"/>
              <a:ea typeface="SimHei" panose="02010609060101010101" pitchFamily="49" charset="-122"/>
              <a:cs typeface="Times New Roman" pitchFamily="18" charset="0"/>
            </a:endParaRPr>
          </a:p>
          <a:p>
            <a:pPr indent="0" marL="0">
              <a:buNone/>
            </a:pPr>
            <a:endParaRPr dirty="0" sz="2200" lang="id-ID">
              <a:latin typeface="Times New Roman" pitchFamily="18" charset="0"/>
              <a:cs typeface="Times New Roman" pitchFamily="18" charset="0"/>
            </a:endParaRPr>
          </a:p>
          <a:p>
            <a:endParaRPr dirty="0" sz="2200" lang="id-ID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97164" name="Picture 2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901522" y="1437176"/>
            <a:ext cx="3078050" cy="1821179"/>
          </a:xfrm>
          <a:prstGeom prst="rect"/>
          <a:ln>
            <a:noFill/>
          </a:ln>
          <a:effectLst>
            <a:outerShdw algn="tl" blurRad="292100" dir="2700000" dist="139700" rotWithShape="0">
              <a:srgbClr val="333333">
                <a:alpha val="65000"/>
              </a:srgbClr>
            </a:outerShdw>
          </a:effectLst>
        </p:spPr>
      </p:pic>
      <p:pic>
        <p:nvPicPr>
          <p:cNvPr id="2097165" name="Picture 2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2"/>
          <a:srcRect/>
          <a:stretch>
            <a:fillRect/>
          </a:stretch>
        </p:blipFill>
        <p:spPr bwMode="auto">
          <a:xfrm>
            <a:off x="901522" y="3927990"/>
            <a:ext cx="3640137" cy="2511425"/>
          </a:xfrm>
          <a:prstGeom prst="rect"/>
          <a:noFill/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800">
        <p14:flythrough dir="in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7">
                      <p:stCondLst>
                        <p:cond delay="indefinite"/>
                      </p:stCondLst>
                      <p:childTnLst>
                        <p:par>
                          <p:cTn fill="hold" id="8">
                            <p:stCondLst>
                              <p:cond delay="0"/>
                            </p:stCondLst>
                            <p:childTnLst>
                              <p:par>
                                <p:cTn fill="hold" id="9" nodeType="clickEffect" presetClass="entr" presetID="3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0" fill="hold" id="11"/>
                                        <p:tgtEl>
                                          <p:spTgt spid="10486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12"/>
                                        <p:tgtEl>
                                          <p:spTgt spid="10486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13"/>
                                        <p:tgtEl>
                                          <p:spTgt spid="10486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0" id="14"/>
                                        <p:tgtEl>
                                          <p:spTgt spid="10486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15" nodeType="withEffect" presetClass="entr" presetID="3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0" fill="hold" id="17"/>
                                        <p:tgtEl>
                                          <p:spTgt spid="10486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18"/>
                                        <p:tgtEl>
                                          <p:spTgt spid="10486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19"/>
                                        <p:tgtEl>
                                          <p:spTgt spid="10486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0" id="20"/>
                                        <p:tgtEl>
                                          <p:spTgt spid="10486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1" nodeType="withEffect" presetClass="entr" presetID="3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0" fill="hold" id="23"/>
                                        <p:tgtEl>
                                          <p:spTgt spid="10486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24"/>
                                        <p:tgtEl>
                                          <p:spTgt spid="10486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25"/>
                                        <p:tgtEl>
                                          <p:spTgt spid="10486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0" id="26"/>
                                        <p:tgtEl>
                                          <p:spTgt spid="10486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7" nodeType="withEffect" presetClass="entr" presetID="3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1000" fill="hold" id="29"/>
                                        <p:tgtEl>
                                          <p:spTgt spid="10486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30"/>
                                        <p:tgtEl>
                                          <p:spTgt spid="10486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31"/>
                                        <p:tgtEl>
                                          <p:spTgt spid="10486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.0"/>
                                          </p:val>
                                        </p:tav>
                                        <p:tav tm="100000">
                                          <p:val>
                                            <p:fltVal val="0.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1000" id="32"/>
                                        <p:tgtEl>
                                          <p:spTgt spid="10486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0" name="Content Placeholder 2"/>
          <p:cNvSpPr>
            <a:spLocks noGrp="1"/>
          </p:cNvSpPr>
          <p:nvPr>
            <p:ph sz="quarter" idx="13"/>
          </p:nvPr>
        </p:nvSpPr>
        <p:spPr>
          <a:xfrm>
            <a:off x="663262" y="602466"/>
            <a:ext cx="10734541" cy="4962461"/>
          </a:xfrm>
        </p:spPr>
        <p:txBody>
          <a:bodyPr/>
          <a:p>
            <a:pPr indent="0" marL="0">
              <a:buNone/>
            </a:pPr>
            <a:r>
              <a:rPr dirty="0" lang="en-US" smtClean="0"/>
              <a:t>3</a:t>
            </a:r>
            <a:r>
              <a:rPr cap="none" dirty="0" lang="en-US" smtClean="0">
                <a:latin typeface="Lucida Sans" pitchFamily="34" charset="0"/>
                <a:cs typeface="Lucida Sans" pitchFamily="34" charset="0"/>
              </a:rPr>
              <a:t>.</a:t>
            </a:r>
            <a:r>
              <a:rPr b="1" cap="none" dirty="0" lang="en-US" smtClean="0">
                <a:latin typeface="Lucida Sans" pitchFamily="34" charset="0"/>
                <a:cs typeface="Lucida Sans" pitchFamily="34" charset="0"/>
              </a:rPr>
              <a:t> </a:t>
            </a:r>
            <a:r>
              <a:rPr b="1" cap="none" dirty="0" lang="en-US" err="1" smtClean="0">
                <a:latin typeface="Lucida Sans" pitchFamily="34" charset="0"/>
                <a:cs typeface="Lucida Sans" pitchFamily="34" charset="0"/>
              </a:rPr>
              <a:t>Putri</a:t>
            </a:r>
            <a:r>
              <a:rPr b="1" cap="none" dirty="0" lang="en-US" smtClean="0">
                <a:latin typeface="Lucida Sans" pitchFamily="34" charset="0"/>
                <a:cs typeface="Lucida Sans" pitchFamily="34" charset="0"/>
              </a:rPr>
              <a:t> </a:t>
            </a:r>
            <a:r>
              <a:rPr b="1" cap="none" dirty="0" lang="en-US" err="1" smtClean="0">
                <a:latin typeface="Lucida Sans" pitchFamily="34" charset="0"/>
                <a:cs typeface="Lucida Sans" pitchFamily="34" charset="0"/>
              </a:rPr>
              <a:t>malu</a:t>
            </a:r>
            <a:r>
              <a:rPr b="1" cap="none" dirty="0" i="1" lang="en-US" smtClean="0">
                <a:latin typeface="Lucida Sans" pitchFamily="34" charset="0"/>
                <a:cs typeface="Lucida Sans" pitchFamily="34" charset="0"/>
              </a:rPr>
              <a:t> </a:t>
            </a:r>
            <a:r>
              <a:rPr cap="none" dirty="0" i="1" lang="en-US" smtClean="0">
                <a:latin typeface="Lucida Sans" pitchFamily="34" charset="0"/>
                <a:cs typeface="Lucida Sans" pitchFamily="34" charset="0"/>
              </a:rPr>
              <a:t>(Mimosa </a:t>
            </a:r>
            <a:r>
              <a:rPr cap="none" dirty="0" i="1" lang="en-US" err="1" smtClean="0">
                <a:latin typeface="Lucida Sans" pitchFamily="34" charset="0"/>
                <a:cs typeface="Lucida Sans" pitchFamily="34" charset="0"/>
              </a:rPr>
              <a:t>pudica</a:t>
            </a:r>
            <a:r>
              <a:rPr cap="none" dirty="0" i="1" lang="en-US" smtClean="0">
                <a:latin typeface="Lucida Sans" pitchFamily="34" charset="0"/>
                <a:cs typeface="Lucida Sans" pitchFamily="34" charset="0"/>
              </a:rPr>
              <a:t>)			4.</a:t>
            </a:r>
            <a:r>
              <a:rPr b="1" cap="none" dirty="0" lang="pt-BR" smtClean="0">
                <a:latin typeface="Lucida Sans" pitchFamily="34" charset="0"/>
                <a:cs typeface="Lucida Sans" pitchFamily="34" charset="0"/>
              </a:rPr>
              <a:t> Cabai </a:t>
            </a:r>
            <a:r>
              <a:rPr b="1" cap="none" dirty="0" i="1" lang="pt-BR" smtClean="0">
                <a:latin typeface="Lucida Sans" pitchFamily="34" charset="0"/>
                <a:cs typeface="Lucida Sans" pitchFamily="34" charset="0"/>
              </a:rPr>
              <a:t>(Capsium annum )</a:t>
            </a:r>
            <a:endParaRPr cap="none" dirty="0" i="1" lang="en-US" smtClean="0">
              <a:latin typeface="Lucida Sans" pitchFamily="34" charset="0"/>
              <a:cs typeface="Lucida Sans" pitchFamily="34" charset="0"/>
            </a:endParaRPr>
          </a:p>
          <a:p>
            <a:pPr indent="0" marL="0">
              <a:buNone/>
            </a:pPr>
            <a:endParaRPr cap="none" dirty="0" i="1" lang="en-US" smtClean="0">
              <a:latin typeface="Lucida Sans" pitchFamily="34" charset="0"/>
              <a:cs typeface="Lucida Sans" pitchFamily="34" charset="0"/>
            </a:endParaRPr>
          </a:p>
          <a:p>
            <a:pPr indent="0" marL="0">
              <a:buNone/>
            </a:pPr>
            <a:endParaRPr cap="none" dirty="0" i="1" lang="en-US" smtClean="0">
              <a:latin typeface="Lucida Sans" pitchFamily="34" charset="0"/>
              <a:cs typeface="Lucida Sans" pitchFamily="34" charset="0"/>
            </a:endParaRPr>
          </a:p>
          <a:p>
            <a:pPr indent="0" marL="0">
              <a:buNone/>
            </a:pPr>
            <a:endParaRPr cap="none" dirty="0" i="1" lang="en-US">
              <a:latin typeface="Lucida Sans" pitchFamily="34" charset="0"/>
              <a:cs typeface="Lucida Sans" pitchFamily="34" charset="0"/>
            </a:endParaRPr>
          </a:p>
          <a:p>
            <a:pPr indent="0" marL="0">
              <a:buNone/>
            </a:pPr>
            <a:endParaRPr cap="none" dirty="0" i="1" lang="en-US" smtClean="0">
              <a:latin typeface="Lucida Sans" pitchFamily="34" charset="0"/>
              <a:cs typeface="Lucida Sans" pitchFamily="34" charset="0"/>
            </a:endParaRPr>
          </a:p>
          <a:p>
            <a:pPr indent="0" marL="0">
              <a:buNone/>
            </a:pPr>
            <a:endParaRPr cap="none" dirty="0" i="1" lang="en-US">
              <a:latin typeface="Lucida Sans" pitchFamily="34" charset="0"/>
              <a:cs typeface="Lucida Sans" pitchFamily="34" charset="0"/>
            </a:endParaRPr>
          </a:p>
          <a:p>
            <a:pPr indent="0" marL="0">
              <a:buNone/>
            </a:pPr>
            <a:endParaRPr cap="none" dirty="0" i="1" lang="en-US" smtClean="0">
              <a:latin typeface="Lucida Sans" pitchFamily="34" charset="0"/>
              <a:cs typeface="Lucida Sans" pitchFamily="34" charset="0"/>
            </a:endParaRPr>
          </a:p>
          <a:p>
            <a:pPr indent="0" marL="0">
              <a:buNone/>
            </a:pPr>
            <a:endParaRPr cap="none" dirty="0" i="1" lang="en-US">
              <a:latin typeface="Lucida Sans" pitchFamily="34" charset="0"/>
              <a:cs typeface="Lucida Sans" pitchFamily="34" charset="0"/>
            </a:endParaRPr>
          </a:p>
          <a:p>
            <a:pPr indent="0" marL="0">
              <a:buNone/>
            </a:pPr>
            <a:endParaRPr dirty="0" lang="en-US">
              <a:latin typeface="Lucida Sans" pitchFamily="34" charset="0"/>
              <a:cs typeface="Lucida Sans" pitchFamily="34" charset="0"/>
            </a:endParaRPr>
          </a:p>
        </p:txBody>
      </p:sp>
      <p:pic>
        <p:nvPicPr>
          <p:cNvPr id="2097166" name="Picture 2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1177075" y="1390649"/>
            <a:ext cx="2857500" cy="2814706"/>
          </a:xfrm>
          <a:prstGeom prst="rect"/>
          <a:noFill/>
          <a:ln>
            <a:noFill/>
          </a:ln>
          <a:effectLst/>
        </p:spPr>
      </p:pic>
      <p:pic>
        <p:nvPicPr>
          <p:cNvPr id="2097167" name="Picture 3"/>
          <p:cNvPicPr>
            <a:picLocks noChangeAspect="1" noChangeArrowheads="1"/>
          </p:cNvPicPr>
          <p:nvPr/>
        </p:nvPicPr>
        <p:blipFill>
          <a:blip xmlns:r="http://schemas.openxmlformats.org/officeDocument/2006/relationships" r:embed="rId2"/>
          <a:srcRect/>
          <a:stretch>
            <a:fillRect/>
          </a:stretch>
        </p:blipFill>
        <p:spPr bwMode="auto">
          <a:xfrm>
            <a:off x="7524750" y="1390649"/>
            <a:ext cx="2857500" cy="2814706"/>
          </a:xfrm>
          <a:prstGeom prst="rect"/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6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dur="2000" id="7"/>
                                        <p:tgtEl>
                                          <p:spTgt spid="10486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21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824248"/>
            <a:ext cx="10363826" cy="5473521"/>
          </a:xfrm>
        </p:spPr>
        <p:txBody>
          <a:bodyPr>
            <a:normAutofit/>
          </a:bodyPr>
          <a:p>
            <a:pPr algn="ctr" indent="0" marL="0">
              <a:buNone/>
            </a:pPr>
            <a:r>
              <a:rPr b="1" dirty="0" sz="5400" lang="en-US" err="1" smtClean="0">
                <a:latin typeface="Curlz MT" panose="04040404050702020202" pitchFamily="82" charset="0"/>
              </a:rPr>
              <a:t>Terimakasih</a:t>
            </a:r>
            <a:endParaRPr b="1" dirty="0" sz="5400" lang="en-US" smtClean="0">
              <a:latin typeface="Curlz MT" panose="04040404050702020202" pitchFamily="82" charset="0"/>
            </a:endParaRPr>
          </a:p>
          <a:p>
            <a:pPr algn="ctr" indent="0" marL="0">
              <a:buNone/>
            </a:pPr>
            <a:endParaRPr b="1" dirty="0" sz="4000" lang="en-US">
              <a:latin typeface="Curlz MT" panose="04040404050702020202" pitchFamily="82" charset="0"/>
            </a:endParaRPr>
          </a:p>
          <a:p>
            <a:pPr algn="ctr" indent="0" marL="0">
              <a:buNone/>
            </a:pPr>
            <a:r>
              <a:rPr b="1" dirty="0" sz="5400" lang="en-US" err="1" smtClean="0">
                <a:latin typeface="Kristen ITC" panose="03050502040202030202" pitchFamily="66" charset="0"/>
              </a:rPr>
              <a:t>Wassalamualaikum</a:t>
            </a:r>
            <a:r>
              <a:rPr b="1" dirty="0" sz="5400" lang="en-US" smtClean="0">
                <a:latin typeface="Kristen ITC" panose="03050502040202030202" pitchFamily="66" charset="0"/>
              </a:rPr>
              <a:t> </a:t>
            </a:r>
            <a:r>
              <a:rPr b="1" dirty="0" sz="5400" lang="en-US" err="1" smtClean="0">
                <a:latin typeface="Kristen ITC" panose="03050502040202030202" pitchFamily="66" charset="0"/>
              </a:rPr>
              <a:t>Wr</a:t>
            </a:r>
            <a:r>
              <a:rPr b="1" dirty="0" sz="5400" lang="en-US" smtClean="0">
                <a:latin typeface="Kristen ITC" panose="03050502040202030202" pitchFamily="66" charset="0"/>
              </a:rPr>
              <a:t>. </a:t>
            </a:r>
            <a:r>
              <a:rPr b="1" dirty="0" sz="5400" lang="en-US" err="1" smtClean="0">
                <a:latin typeface="Kristen ITC" panose="03050502040202030202" pitchFamily="66" charset="0"/>
              </a:rPr>
              <a:t>Wb</a:t>
            </a:r>
            <a:r>
              <a:rPr b="1" dirty="0" sz="5400" lang="en-US" smtClean="0">
                <a:latin typeface="Kristen ITC" panose="03050502040202030202" pitchFamily="66" charset="0"/>
              </a:rPr>
              <a:t>.</a:t>
            </a:r>
          </a:p>
        </p:txBody>
      </p:sp>
      <p:sp>
        <p:nvSpPr>
          <p:cNvPr id="1048622" name="Flowchart: Direct Access Storage 9"/>
          <p:cNvSpPr/>
          <p:nvPr/>
        </p:nvSpPr>
        <p:spPr>
          <a:xfrm>
            <a:off x="3065172" y="1725769"/>
            <a:ext cx="734096" cy="1358721"/>
          </a:xfrm>
          <a:prstGeom prst="flowChartMagneticDrum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23" name="Flowchart: Direct Access Storage 10"/>
          <p:cNvSpPr/>
          <p:nvPr/>
        </p:nvSpPr>
        <p:spPr>
          <a:xfrm>
            <a:off x="8590208" y="1725768"/>
            <a:ext cx="656823" cy="1358721"/>
          </a:xfrm>
          <a:prstGeom prst="flowChartMagneticDrum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/>
          </a:p>
        </p:txBody>
      </p:sp>
      <p:sp>
        <p:nvSpPr>
          <p:cNvPr id="1048624" name="Block Arc 14"/>
          <p:cNvSpPr/>
          <p:nvPr/>
        </p:nvSpPr>
        <p:spPr>
          <a:xfrm rot="10287866">
            <a:off x="5733090" y="2709104"/>
            <a:ext cx="923299" cy="824248"/>
          </a:xfrm>
          <a:prstGeom prst="blockArc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7"/>
                                        <p:tgtEl>
                                          <p:spTgt spid="1048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8"/>
                                        <p:tgtEl>
                                          <p:spTgt spid="1048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dur="500" id="9"/>
                                        <p:tgtEl>
                                          <p:spTgt spid="10486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0">
                      <p:stCondLst>
                        <p:cond delay="indefinite"/>
                      </p:stCondLst>
                      <p:childTnLst>
                        <p:par>
                          <p:cTn fill="hold" id="11">
                            <p:stCondLst>
                              <p:cond delay="0"/>
                            </p:stCondLst>
                            <p:childTnLst>
                              <p:par>
                                <p:cTn fill="hold" id="12" nodeType="clickEffect" presetClass="entr" presetID="26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dur="580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822" id="15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64" id="1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3"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664" id="17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9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332" id="18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27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64" id="19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#ppt_y-sin(pi*$)/81" tm="0">
                                          <p:val>
                                            <p:fltVal val="0.0"/>
                                          </p:val>
                                        </p:tav>
                                        <p:tav tm="100000">
                                          <p:val>
                                            <p:fltVal val="1.0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dur="26" id="20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decel="50000" dur="166" id="21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22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decel="50000" dur="166" id="23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24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decel="50000" dur="166" id="25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dur="26" id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decel="50000" dur="166" id="27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486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6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6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940158"/>
            <a:ext cx="10363826" cy="5422005"/>
          </a:xfrm>
        </p:spPr>
        <p:txBody>
          <a:bodyPr>
            <a:normAutofit/>
          </a:bodyPr>
          <a:p>
            <a:pPr algn="ctr" indent="0" marL="0">
              <a:buNone/>
            </a:pPr>
            <a:endParaRPr dirty="0" sz="6000" lang="en-US" smtClean="0"/>
          </a:p>
          <a:p>
            <a:pPr algn="ctr" indent="0" marL="0">
              <a:buNone/>
            </a:pPr>
            <a:r>
              <a:rPr b="1" dirty="0" sz="6000" lang="en-US" smtClean="0">
                <a:latin typeface="Viner Hand ITC" panose="03070502030502020203" pitchFamily="66" charset="0"/>
                <a:ea typeface="SimHei" panose="02010609060101010101" pitchFamily="49" charset="-122"/>
              </a:rPr>
              <a:t>TUMBUHAN DIKOTIL DAN MONOKOTIL  </a:t>
            </a:r>
            <a:endParaRPr b="1" dirty="0" sz="6000" lang="en-US">
              <a:latin typeface="Viner Hand ITC" panose="03070502030502020203" pitchFamily="66" charset="0"/>
              <a:ea typeface="SimHei" panose="02010609060101010101" pitchFamily="49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4400">
        <p14:honeycomb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dur="500" id="7"/>
                                        <p:tgtEl>
                                          <p:spTgt spid="10486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7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7" name="Rectangle 1"/>
          <p:cNvSpPr/>
          <p:nvPr/>
        </p:nvSpPr>
        <p:spPr>
          <a:xfrm>
            <a:off x="399242" y="373487"/>
            <a:ext cx="10934164" cy="5171440"/>
          </a:xfrm>
          <a:prstGeom prst="rect"/>
        </p:spPr>
        <p:txBody>
          <a:bodyPr wrap="square">
            <a:spAutoFit/>
          </a:bodyPr>
          <a:p>
            <a:pPr indent="457200">
              <a:spcAft>
                <a:spcPts val="800"/>
              </a:spcAft>
            </a:pP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berbiji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(</a:t>
            </a:r>
            <a:r>
              <a:rPr dirty="0" sz="3400" i="1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Spermatophyta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)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dapat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dibedakan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menjadi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dua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kelompok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,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yaitu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berbiji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terbuka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(</a:t>
            </a:r>
            <a:r>
              <a:rPr dirty="0" sz="3400" i="1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Gymnospermae</a:t>
            </a:r>
            <a:r>
              <a:rPr dirty="0" sz="3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)</a:t>
            </a:r>
            <a:r>
              <a:rPr dirty="0" sz="3400" lang="id-ID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dirty="0" sz="3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berbiji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tertutup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(</a:t>
            </a:r>
            <a:r>
              <a:rPr dirty="0" sz="3400" i="1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Angiospermae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).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berbiji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tertutup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dibedakan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lagi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menjadi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dua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,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yaitu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berkeping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satu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(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monokotil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)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berkeping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dua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(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dikotil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).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Masing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–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masing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biji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yang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berkeping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satu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atau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dua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tersebut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mempunyai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ciri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karakteristik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yang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berbeda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–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beda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baik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secara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morfologi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maupun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dirty="0" sz="3400" lang="en-US" err="1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anatomi</a:t>
            </a:r>
            <a:r>
              <a:rPr dirty="0" sz="3400" lang="en-US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.</a:t>
            </a:r>
            <a:r>
              <a:rPr dirty="0" sz="3400" lang="en-US">
                <a:solidFill>
                  <a:srgbClr val="B164E7"/>
                </a:solidFill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endParaRPr dirty="0" sz="3400" lang="en-US">
              <a:effectLst/>
              <a:latin typeface="Rockwell" pitchFamily="18" charset="0"/>
              <a:ea typeface="SimHei" panose="02010609060101010101" pitchFamily="49" charset="-122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afterEffect" presetClass="entr" presetID="6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dur="2000" id="7"/>
                                        <p:tgtEl>
                                          <p:spTgt spid="1048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">
                      <p:stCondLst>
                        <p:cond delay="indefinite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id="10" nodeType="clickEffect" presetClass="entr" presetID="16" presetSubtype="2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dur="500" id="12"/>
                                        <p:tgtEl>
                                          <p:spTgt spid="10486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0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8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8" name="Title 1"/>
          <p:cNvSpPr>
            <a:spLocks noGrp="1"/>
          </p:cNvSpPr>
          <p:nvPr>
            <p:ph type="title"/>
          </p:nvPr>
        </p:nvSpPr>
        <p:spPr>
          <a:xfrm>
            <a:off x="685801" y="296214"/>
            <a:ext cx="10396882" cy="5228823"/>
          </a:xfrm>
        </p:spPr>
        <p:txBody>
          <a:bodyPr>
            <a:noAutofit/>
          </a:bodyPr>
          <a:p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Tumbuhan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dikotil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adalah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tumbuhan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berbunga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yang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memiliki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biji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berkeping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dua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.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Tumbuhan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yang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masuk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ke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dalam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kelompok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dikotil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ini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mempunyai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sepasang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daun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lembaga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atau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yang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kita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kenal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dengan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sitilah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kotiledon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.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Daun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lembaga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tersebut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terbentuk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sudah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sejak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tahapan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biji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dengan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demikian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sebagian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besar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anggotanya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memiliki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bebijian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yang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mudah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sekali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terbelah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menjadi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dua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bagian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. Hal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inilah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yang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menjadi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pembeda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utama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antara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tumbuhan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dikotil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dengan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  <a:hlinkClick r:id="rId1"/>
              </a:rPr>
              <a:t>monokotil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yang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justru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kepingan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bijinya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 </a:t>
            </a:r>
            <a:r>
              <a:rPr cap="none" dirty="0" sz="3200" lang="en-US" err="1" smtClean="0">
                <a:solidFill>
                  <a:schemeClr val="tx1"/>
                </a:solidFill>
                <a:latin typeface="Gill Sans Ultra Bold Condensed" pitchFamily="34" charset="0"/>
              </a:rPr>
              <a:t>tunggal</a:t>
            </a:r>
            <a:r>
              <a:rPr cap="none" dirty="0" sz="3200" lang="en-US" smtClean="0">
                <a:solidFill>
                  <a:schemeClr val="tx1"/>
                </a:solidFill>
                <a:latin typeface="Gill Sans Ultra Bold Condensed" pitchFamily="34" charset="0"/>
              </a:rPr>
              <a:t>. </a:t>
            </a:r>
            <a:endParaRPr cap="none" dirty="0" sz="3200" lang="en-US">
              <a:solidFill>
                <a:schemeClr val="tx1"/>
              </a:solidFill>
              <a:latin typeface="Gill Sans Ultra Bold Condensed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42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dur="1000" id="7"/>
                                        <p:tgtEl>
                                          <p:spTgt spid="10486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dur="1000" fill="hold" id="8"/>
                                        <p:tgtEl>
                                          <p:spTgt spid="1048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1000" fill="hold" id="9"/>
                                        <p:tgtEl>
                                          <p:spTgt spid="1048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60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49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09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412124"/>
            <a:ext cx="10394707" cy="4962461"/>
          </a:xfrm>
        </p:spPr>
        <p:txBody>
          <a:bodyPr>
            <a:noAutofit/>
          </a:bodyPr>
          <a:p>
            <a:pPr indent="0" marL="0">
              <a:buNone/>
            </a:pPr>
            <a:r>
              <a:rPr cap="none" dirty="0" sz="2800" lang="en-US" err="1" smtClean="0">
                <a:latin typeface="Gill Sans Ultra Bold Condensed" pitchFamily="34" charset="0"/>
              </a:rPr>
              <a:t>Tumbuhan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monokotil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diartikan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sebagai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tumbuhan</a:t>
            </a:r>
            <a:r>
              <a:rPr cap="none" dirty="0" sz="2800" lang="en-US" smtClean="0">
                <a:latin typeface="Gill Sans Ultra Bold Condensed" pitchFamily="34" charset="0"/>
              </a:rPr>
              <a:t> yang </a:t>
            </a:r>
            <a:r>
              <a:rPr cap="none" dirty="0" sz="2800" lang="en-US" err="1" smtClean="0">
                <a:latin typeface="Gill Sans Ultra Bold Condensed" pitchFamily="34" charset="0"/>
              </a:rPr>
              <a:t>bagian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bijinya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tunggal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atau</a:t>
            </a:r>
            <a:r>
              <a:rPr cap="none" dirty="0" sz="2800" lang="en-US" smtClean="0">
                <a:latin typeface="Gill Sans Ultra Bold Condensed" pitchFamily="34" charset="0"/>
              </a:rPr>
              <a:t> mono </a:t>
            </a:r>
            <a:r>
              <a:rPr cap="none" dirty="0" sz="2800" lang="en-US" err="1" smtClean="0">
                <a:latin typeface="Gill Sans Ultra Bold Condensed" pitchFamily="34" charset="0"/>
              </a:rPr>
              <a:t>atau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tak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berkeping</a:t>
            </a:r>
            <a:r>
              <a:rPr cap="none" dirty="0" sz="2800" lang="en-US" smtClean="0">
                <a:latin typeface="Gill Sans Ultra Bold Condensed" pitchFamily="34" charset="0"/>
              </a:rPr>
              <a:t>. </a:t>
            </a:r>
            <a:r>
              <a:rPr cap="none" dirty="0" sz="2800" lang="en-US" err="1" smtClean="0">
                <a:latin typeface="Gill Sans Ultra Bold Condensed" pitchFamily="34" charset="0"/>
              </a:rPr>
              <a:t>Adapun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karakter</a:t>
            </a:r>
            <a:r>
              <a:rPr cap="none" dirty="0" sz="2800" lang="en-US" smtClean="0">
                <a:latin typeface="Gill Sans Ultra Bold Condensed" pitchFamily="34" charset="0"/>
              </a:rPr>
              <a:t> yang paling </a:t>
            </a:r>
            <a:r>
              <a:rPr cap="none" dirty="0" sz="2800" lang="en-US" err="1" smtClean="0">
                <a:latin typeface="Gill Sans Ultra Bold Condensed" pitchFamily="34" charset="0"/>
              </a:rPr>
              <a:t>kuat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dari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tanaman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berkeping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tunggal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ini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antara</a:t>
            </a:r>
            <a:r>
              <a:rPr cap="none" dirty="0" sz="2800" lang="en-US" smtClean="0">
                <a:latin typeface="Gill Sans Ultra Bold Condensed" pitchFamily="34" charset="0"/>
              </a:rPr>
              <a:t> lain </a:t>
            </a:r>
            <a:r>
              <a:rPr cap="none" dirty="0" sz="2800" lang="en-US" err="1" smtClean="0">
                <a:latin typeface="Gill Sans Ultra Bold Condensed" pitchFamily="34" charset="0"/>
              </a:rPr>
              <a:t>daun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lembaga</a:t>
            </a:r>
            <a:r>
              <a:rPr cap="none" dirty="0" sz="2800" lang="en-US" smtClean="0">
                <a:latin typeface="Gill Sans Ultra Bold Condensed" pitchFamily="34" charset="0"/>
              </a:rPr>
              <a:t>, </a:t>
            </a:r>
            <a:r>
              <a:rPr cap="none" dirty="0" sz="2800" lang="en-US" err="1" smtClean="0">
                <a:latin typeface="Gill Sans Ultra Bold Condensed" pitchFamily="34" charset="0"/>
                <a:hlinkClick r:id="rId1"/>
              </a:rPr>
              <a:t>akar</a:t>
            </a:r>
            <a:r>
              <a:rPr cap="none" dirty="0" sz="2800" lang="en-US" smtClean="0">
                <a:latin typeface="Gill Sans Ultra Bold Condensed" pitchFamily="34" charset="0"/>
                <a:hlinkClick r:id="rId1"/>
              </a:rPr>
              <a:t> yang </a:t>
            </a:r>
            <a:r>
              <a:rPr cap="none" dirty="0" sz="2800" lang="en-US" err="1" smtClean="0">
                <a:latin typeface="Gill Sans Ultra Bold Condensed" pitchFamily="34" charset="0"/>
                <a:hlinkClick r:id="rId1"/>
              </a:rPr>
              <a:t>berbentuk</a:t>
            </a:r>
            <a:r>
              <a:rPr cap="none" dirty="0" sz="2800" lang="en-US" smtClean="0">
                <a:latin typeface="Gill Sans Ultra Bold Condensed" pitchFamily="34" charset="0"/>
                <a:hlinkClick r:id="rId1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  <a:hlinkClick r:id="rId1"/>
              </a:rPr>
              <a:t>serabut</a:t>
            </a:r>
            <a:r>
              <a:rPr cap="none" dirty="0" sz="2800" lang="en-US" smtClean="0">
                <a:latin typeface="Gill Sans Ultra Bold Condensed" pitchFamily="34" charset="0"/>
              </a:rPr>
              <a:t>, </a:t>
            </a:r>
            <a:r>
              <a:rPr cap="none" dirty="0" sz="2800" lang="en-US" err="1" smtClean="0">
                <a:latin typeface="Gill Sans Ultra Bold Condensed" pitchFamily="34" charset="0"/>
              </a:rPr>
              <a:t>daun</a:t>
            </a:r>
            <a:r>
              <a:rPr cap="none" dirty="0" sz="2800" lang="en-US" smtClean="0">
                <a:latin typeface="Gill Sans Ultra Bold Condensed" pitchFamily="34" charset="0"/>
              </a:rPr>
              <a:t> yang </a:t>
            </a:r>
            <a:r>
              <a:rPr cap="none" dirty="0" sz="2800" lang="en-US" err="1" smtClean="0">
                <a:latin typeface="Gill Sans Ultra Bold Condensed" pitchFamily="34" charset="0"/>
              </a:rPr>
              <a:t>berselang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seling</a:t>
            </a:r>
            <a:r>
              <a:rPr cap="none" dirty="0" sz="2800" lang="en-US" smtClean="0">
                <a:latin typeface="Gill Sans Ultra Bold Condensed" pitchFamily="34" charset="0"/>
              </a:rPr>
              <a:t>, </a:t>
            </a:r>
            <a:r>
              <a:rPr cap="none" dirty="0" sz="2800" lang="en-US" err="1" smtClean="0">
                <a:latin typeface="Gill Sans Ultra Bold Condensed" pitchFamily="34" charset="0"/>
              </a:rPr>
              <a:t>bagian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tulang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daunnya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sejajar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dan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cenderung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berbentuk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layaknya</a:t>
            </a:r>
            <a:r>
              <a:rPr cap="none" dirty="0" sz="2800" lang="en-US" smtClean="0">
                <a:latin typeface="Gill Sans Ultra Bold Condensed" pitchFamily="34" charset="0"/>
              </a:rPr>
              <a:t> pita </a:t>
            </a:r>
            <a:r>
              <a:rPr cap="none" dirty="0" sz="2800" lang="en-US" err="1" smtClean="0">
                <a:latin typeface="Gill Sans Ultra Bold Condensed" pitchFamily="34" charset="0"/>
              </a:rPr>
              <a:t>serta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masih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banyak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lagi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lainnya</a:t>
            </a:r>
            <a:r>
              <a:rPr cap="none" dirty="0" sz="2800" lang="en-US" smtClean="0">
                <a:latin typeface="Gill Sans Ultra Bold Condensed" pitchFamily="34" charset="0"/>
              </a:rPr>
              <a:t>. Di </a:t>
            </a:r>
            <a:r>
              <a:rPr cap="none" dirty="0" sz="2800" lang="en-US" err="1" smtClean="0">
                <a:latin typeface="Gill Sans Ultra Bold Condensed" pitchFamily="34" charset="0"/>
              </a:rPr>
              <a:t>dalam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sistem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taksonomi</a:t>
            </a:r>
            <a:r>
              <a:rPr cap="none" dirty="0" sz="2800" lang="en-US" smtClean="0">
                <a:latin typeface="Gill Sans Ultra Bold Condensed" pitchFamily="34" charset="0"/>
              </a:rPr>
              <a:t>, </a:t>
            </a:r>
            <a:r>
              <a:rPr cap="none" dirty="0" sz="2800" lang="en-US" err="1" smtClean="0">
                <a:latin typeface="Gill Sans Ultra Bold Condensed" pitchFamily="34" charset="0"/>
              </a:rPr>
              <a:t>tumbuhan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monokotil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dilekatkan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beberapa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nama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kelompok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besar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seperti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liliopsoda</a:t>
            </a:r>
            <a:r>
              <a:rPr cap="none" dirty="0" sz="2800" lang="en-US" smtClean="0">
                <a:latin typeface="Gill Sans Ultra Bold Condensed" pitchFamily="34" charset="0"/>
              </a:rPr>
              <a:t>, </a:t>
            </a:r>
            <a:r>
              <a:rPr cap="none" dirty="0" sz="2800" lang="en-US" err="1" smtClean="0">
                <a:latin typeface="Gill Sans Ultra Bold Condensed" pitchFamily="34" charset="0"/>
              </a:rPr>
              <a:t>liliidae</a:t>
            </a:r>
            <a:r>
              <a:rPr cap="none" dirty="0" sz="2800" lang="en-US" smtClean="0">
                <a:latin typeface="Gill Sans Ultra Bold Condensed" pitchFamily="34" charset="0"/>
              </a:rPr>
              <a:t>, </a:t>
            </a:r>
            <a:r>
              <a:rPr cap="none" dirty="0" sz="2800" lang="en-US" err="1" smtClean="0">
                <a:latin typeface="Gill Sans Ultra Bold Condensed" pitchFamily="34" charset="0"/>
              </a:rPr>
              <a:t>dan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juga</a:t>
            </a:r>
            <a:r>
              <a:rPr cap="none" dirty="0" sz="2800" lang="en-US" smtClean="0">
                <a:latin typeface="Gill Sans Ultra Bold Condensed" pitchFamily="34" charset="0"/>
              </a:rPr>
              <a:t> </a:t>
            </a:r>
            <a:r>
              <a:rPr cap="none" dirty="0" sz="2800" lang="en-US" err="1" smtClean="0">
                <a:latin typeface="Gill Sans Ultra Bold Condensed" pitchFamily="34" charset="0"/>
              </a:rPr>
              <a:t>monocotyledodeae</a:t>
            </a:r>
            <a:r>
              <a:rPr cap="none" dirty="0" sz="2800" lang="en-US" smtClean="0">
                <a:latin typeface="Gill Sans Ultra Bold Condensed" pitchFamily="34" charset="0"/>
              </a:rPr>
              <a:t>. </a:t>
            </a:r>
            <a:endParaRPr cap="none" dirty="0" sz="2800" lang="en-US">
              <a:latin typeface="Gill Sans Ultra Bold Condensed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200">
        <p14:flip dir="r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dur="500" id="7"/>
                                        <p:tgtEl>
                                          <p:spTgt spid="10486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0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4" name="Picture 2" descr="https://3.bp.blogspot.com/_4IwHTsRufBg/TR8br0G2X9I/AAAAAAAAGUU/QEIFHESb0Q4/s400/BEDA%2BMONO%2BDAN%2BDIKO.jpg">
            <a:hlinkClick r:id="rId1"/>
          </p:cNvPr>
          <p:cNvPicPr>
            <a:picLocks/>
          </p:cNvPicPr>
          <p:nvPr/>
        </p:nvPicPr>
        <p:blipFill>
          <a:blip xmlns:r="http://schemas.openxmlformats.org/officeDocument/2006/relationships" r:embed="rId2"/>
          <a:srcRect/>
          <a:stretch>
            <a:fillRect/>
          </a:stretch>
        </p:blipFill>
        <p:spPr bwMode="auto">
          <a:xfrm>
            <a:off x="3598586" y="115909"/>
            <a:ext cx="4373435" cy="5419314"/>
          </a:xfrm>
          <a:prstGeom prst="rect"/>
          <a:noFill/>
          <a:ln>
            <a:noFill/>
          </a:ln>
        </p:spPr>
      </p:pic>
    </p:spTree>
  </p:cSld>
  <p:clrMapOvr>
    <a:masterClrMapping/>
  </p:clrMapOvr>
  <p:transition spd="slow">
    <p:comb/>
  </p:transition>
  <p:timing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5" name="Picture 2"/>
          <p:cNvPicPr>
            <a:picLocks noChangeAspect="1" noGrp="1" noChangeArrowheads="1"/>
          </p:cNvPicPr>
          <p:nvPr>
            <p:ph sz="quarter" idx="13"/>
          </p:nvPr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3000777" y="158006"/>
            <a:ext cx="5666705" cy="6139763"/>
          </a:xfrm>
          <a:prstGeom prst="rect"/>
          <a:noFill/>
          <a:ln>
            <a:noFill/>
          </a:ln>
          <a:effectLst/>
        </p:spPr>
      </p:pic>
    </p:spTree>
  </p:cSld>
  <p:clrMapOvr>
    <a:masterClrMapping/>
  </p:clrMapOvr>
  <p:transition spd="slow">
    <p:fade/>
  </p:transition>
  <p:timing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2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610" name="Content Placeholder 2"/>
          <p:cNvSpPr>
            <a:spLocks noGrp="1"/>
          </p:cNvSpPr>
          <p:nvPr>
            <p:ph sz="quarter" idx="13"/>
          </p:nvPr>
        </p:nvSpPr>
        <p:spPr>
          <a:xfrm>
            <a:off x="193183" y="180304"/>
            <a:ext cx="10444768" cy="5898524"/>
          </a:xfrm>
        </p:spPr>
        <p:txBody>
          <a:bodyPr>
            <a:normAutofit/>
          </a:bodyPr>
          <a:p>
            <a:pPr indent="0" marL="0">
              <a:lnSpc>
                <a:spcPct val="107000"/>
              </a:lnSpc>
              <a:spcAft>
                <a:spcPts val="800"/>
              </a:spcAft>
              <a:buNone/>
            </a:pPr>
            <a:r>
              <a:rPr b="1" dirty="0" sz="3200" lang="en-US" err="1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Struktur</a:t>
            </a:r>
            <a:r>
              <a:rPr b="1" dirty="0" sz="3200" lang="en-US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b="1" dirty="0" sz="3200" lang="en-US" err="1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Anatomi</a:t>
            </a:r>
            <a:r>
              <a:rPr b="1" dirty="0" sz="3200" lang="en-US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b="1" dirty="0" sz="3200" lang="en-US" err="1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Akar</a:t>
            </a:r>
            <a:endParaRPr b="1" dirty="0" sz="3200" lang="id-ID">
              <a:latin typeface="Segoe Script" panose="020B0504020000000003" pitchFamily="34" charset="0"/>
              <a:ea typeface="SimHei" panose="02010609060101010101" pitchFamily="49" charset="-122"/>
              <a:cs typeface="Times New Roman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Secara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umum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struktur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anatomi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akar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tersusun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atas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jaringan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epidermis,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sistem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jaringan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dasar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berupa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korteks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, endodermis,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empulur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;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serta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sistem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berkas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pembuluh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.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Pada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akar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sistem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berkas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pembuluh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terdiri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atas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xilem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floem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yang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tersusun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berselang-seling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.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Struktur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anatomi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akar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tumbuhan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monokotil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dikotil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berbeda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.</a:t>
            </a:r>
            <a:endParaRPr cap="none" dirty="0" sz="2400" lang="id-ID" smtClean="0">
              <a:latin typeface="Rockwell" pitchFamily="18" charset="0"/>
              <a:ea typeface="SimHei" panose="02010609060101010101" pitchFamily="49" charset="-122"/>
              <a:cs typeface="Times New Roman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cap="none" dirty="0" sz="2400" lang="en-US" err="1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Susunan</a:t>
            </a:r>
            <a:r>
              <a:rPr cap="none" dirty="0" sz="2400" lang="en-US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anatomis</a:t>
            </a:r>
            <a:r>
              <a:rPr cap="none" dirty="0" sz="2400" lang="en-US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akar</a:t>
            </a:r>
            <a:r>
              <a:rPr cap="none" dirty="0" sz="2400" lang="en-US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dikotil</a:t>
            </a:r>
            <a:endParaRPr cap="none" dirty="0" sz="2400" lang="id-ID" smtClean="0">
              <a:latin typeface="Segoe Script" panose="020B0504020000000003" pitchFamily="34" charset="0"/>
              <a:ea typeface="SimHei" panose="02010609060101010101" pitchFamily="49" charset="-122"/>
              <a:cs typeface="Times New Roman" pitchFamily="18" charset="0"/>
            </a:endParaRPr>
          </a:p>
          <a:p>
            <a:pPr algn="just" indent="-342900" lvl="0" marL="342900">
              <a:lnSpc>
                <a:spcPct val="107000"/>
              </a:lnSpc>
              <a:spcAft>
                <a:spcPts val="800"/>
              </a:spcAft>
              <a:buFont typeface="Wingdings"/>
              <a:buChar char=""/>
            </a:pP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Akar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dikotil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memiliki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xilem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primer.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Xilem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dikelilingi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oleh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floem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.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Setiap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sel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epidermis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dilengkapi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pita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kaspari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yang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berfungsi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mencegah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masuknya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air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dari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korteks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ke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epidermis</a:t>
            </a:r>
            <a:endParaRPr cap="none" dirty="0" sz="2400" lang="id-ID" smtClean="0">
              <a:latin typeface="Rockwell" pitchFamily="18" charset="0"/>
              <a:ea typeface="SimHei" panose="02010609060101010101" pitchFamily="49" charset="-122"/>
              <a:cs typeface="Times New Roman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cap="none" dirty="0" sz="2400" lang="en-US" err="1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Susunan</a:t>
            </a:r>
            <a:r>
              <a:rPr cap="none" dirty="0" sz="2400" lang="en-US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anatomis</a:t>
            </a:r>
            <a:r>
              <a:rPr cap="none" dirty="0" sz="2400" lang="en-US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akar</a:t>
            </a:r>
            <a:r>
              <a:rPr cap="none" dirty="0" sz="2400" lang="en-US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Segoe Script" panose="020B0504020000000003" pitchFamily="34" charset="0"/>
                <a:ea typeface="SimHei" panose="02010609060101010101" pitchFamily="49" charset="-122"/>
                <a:cs typeface="Times New Roman" pitchFamily="18" charset="0"/>
              </a:rPr>
              <a:t>monokotil</a:t>
            </a:r>
            <a:endParaRPr cap="none" dirty="0" sz="2400" lang="id-ID" smtClean="0">
              <a:latin typeface="Segoe Script" panose="020B0504020000000003" pitchFamily="34" charset="0"/>
              <a:ea typeface="SimHei" panose="02010609060101010101" pitchFamily="49" charset="-122"/>
              <a:cs typeface="Times New Roman" pitchFamily="18" charset="0"/>
            </a:endParaRPr>
          </a:p>
          <a:p>
            <a:pPr algn="just" indent="-342900" lvl="0" marL="342900">
              <a:lnSpc>
                <a:spcPct val="107000"/>
              </a:lnSpc>
              <a:spcAft>
                <a:spcPts val="800"/>
              </a:spcAft>
              <a:buFont typeface="Wingdings"/>
              <a:buChar char=""/>
            </a:pP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Akar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monokotil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xilem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primer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ada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yang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besar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di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bagian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tengah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menempati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pusat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akar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yang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berukuran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kecil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berjejer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mengelilingi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xilem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besar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.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Letak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floem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primer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berselang-seling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dengan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xilem</a:t>
            </a:r>
            <a:r>
              <a:rPr cap="none" dirty="0" sz="2400" lang="en-US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 primer </a:t>
            </a:r>
            <a:r>
              <a:rPr cap="none" dirty="0" sz="2400" lang="en-US" err="1" smtClean="0">
                <a:latin typeface="Rockwell" pitchFamily="18" charset="0"/>
                <a:ea typeface="SimHei" panose="02010609060101010101" pitchFamily="49" charset="-122"/>
                <a:cs typeface="Times New Roman" pitchFamily="18" charset="0"/>
              </a:rPr>
              <a:t>kecil</a:t>
            </a:r>
            <a:endParaRPr cap="none" dirty="0" sz="2400" lang="id-ID" smtClean="0">
              <a:latin typeface="Rockwell" pitchFamily="18" charset="0"/>
              <a:ea typeface="SimHei" panose="02010609060101010101" pitchFamily="49" charset="-122"/>
              <a:cs typeface="Times New Roman" pitchFamily="18" charset="0"/>
            </a:endParaRPr>
          </a:p>
          <a:p>
            <a:pPr algn="just"/>
            <a:endParaRPr dirty="0" sz="2600" lang="en-US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600">
        <p:blinds dir="vert"/>
      </p:transition>
    </mc:Choice>
    <mc:Fallback>
      <p:transition spd="slow">
        <p:fade/>
      </p:transition>
    </mc:Fallback>
  </mc:AlternateContent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1048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10486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9">
                      <p:stCondLst>
                        <p:cond delay="indefinite"/>
                      </p:stCondLst>
                      <p:childTnLst>
                        <p:par>
                          <p:cTn fill="hold" id="10">
                            <p:stCondLst>
                              <p:cond delay="0"/>
                            </p:stCondLst>
                            <p:childTnLst>
                              <p:par>
                                <p:cTn fill="hold" id="11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3"/>
                                        <p:tgtEl>
                                          <p:spTgt spid="10486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4"/>
                                        <p:tgtEl>
                                          <p:spTgt spid="10486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5">
                      <p:stCondLst>
                        <p:cond delay="indefinite"/>
                      </p:stCondLst>
                      <p:childTnLst>
                        <p:par>
                          <p:cTn fill="hold" id="16">
                            <p:stCondLst>
                              <p:cond delay="0"/>
                            </p:stCondLst>
                            <p:childTnLst>
                              <p:par>
                                <p:cTn fill="hold" id="17" nodeType="clickEffect" presetClass="entr" presetID="6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dur="2000" id="19"/>
                                        <p:tgtEl>
                                          <p:spTgt spid="10486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0" nodeType="withEffect" presetClass="entr" presetID="6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dur="2000" id="22"/>
                                        <p:tgtEl>
                                          <p:spTgt spid="10486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3">
                      <p:stCondLst>
                        <p:cond delay="indefinite"/>
                      </p:stCondLst>
                      <p:childTnLst>
                        <p:par>
                          <p:cTn fill="hold" id="24">
                            <p:stCondLst>
                              <p:cond delay="0"/>
                            </p:stCondLst>
                            <p:childTnLst>
                              <p:par>
                                <p:cTn fill="hold" id="25" nodeType="clickEffect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dur="2000" id="27"/>
                                        <p:tgtEl>
                                          <p:spTgt spid="10486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id="28" nodeType="withEffect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9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6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dur="2000" id="30"/>
                                        <p:tgtEl>
                                          <p:spTgt spid="10486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3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7156" name="Picture 2"/>
          <p:cNvPicPr>
            <a:picLocks noChangeAspect="1" noGrp="1" noChangeArrowheads="1"/>
          </p:cNvPicPr>
          <p:nvPr>
            <p:ph sz="quarter" idx="13"/>
          </p:nvPr>
        </p:nvPicPr>
        <p:blipFill>
          <a:blip xmlns:r="http://schemas.openxmlformats.org/officeDocument/2006/relationships" r:embed="rId1"/>
          <a:srcRect/>
          <a:stretch>
            <a:fillRect/>
          </a:stretch>
        </p:blipFill>
        <p:spPr bwMode="auto">
          <a:xfrm>
            <a:off x="2588654" y="193183"/>
            <a:ext cx="6321270" cy="5156739"/>
          </a:xfrm>
          <a:prstGeom prst="rect"/>
          <a:noFill/>
          <a:ln>
            <a:noFill/>
          </a:ln>
          <a:effectLst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p14="http://schemas.microsoft.com/office/powerpoint/2010/main" spd="slow" p14:dur="1400">
        <p14:ripple/>
      </p:transition>
    </mc:Choice>
    <mc:Fallback>
      <p:transition spd="slow">
        <p:fade/>
      </p:transition>
    </mc:Fallback>
  </mc:AlternateContent>
  <p:timing/>
</p:sld>
</file>

<file path=ppt/theme/_rels/theme1.xml.rels><?xml version="1.0" encoding="UTF-8" standalone="yes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Main Event">
  <a:themeElements>
    <a:clrScheme name="Red Orange">
      <a:dk1>
        <a:sysClr lastClr="000000" val="windowText"/>
      </a:dk1>
      <a:lt1>
        <a:sysClr lastClr="FFFFFF" val="window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Main Event">
      <a:majorFont>
        <a:latin typeface="Impac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algn="tl" flip="none" sx="100000" sy="100000" tx="0" ty="0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r="5400000" dist="127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>
            <a:fillRect/>
          </a:stretch>
        </a:blipFill>
      </a:bgFillStyleLst>
    </a:fmtScheme>
  </a:themeElements>
</a:theme>
</file>

<file path=ppt/theme/theme2.xml><?xml version="1.0" encoding="utf-8"?>
<a:theme xmlns:a="http://schemas.openxmlformats.org/drawingml/2006/main" name="Office 主题">
  <a:themeElements>
    <a:clrScheme name="Office">
      <a:dk1>
        <a:sysClr lastClr="000000" val="windowText"/>
      </a:dk1>
      <a:lt1>
        <a:sysClr lastClr="FFFFFF" val="window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TH Sarabun PSK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TH Sarabun PSK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Properties xmlns="http://schemas.openxmlformats.org/officeDocument/2006/extended-properties">
  <Application>Microsoft Office PowerPoint</Application>
  <ScaleCrop>0</ScaleCrop>
  <LinksUpToDate>0</LinksUpToDate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:title>KELOMPOK 10</dc:title>
  <dc:creator>pc</dc:creator>
  <cp:lastModifiedBy>DikkaA.M</cp:lastModifiedBy>
  <dcterms:created xsi:type="dcterms:W3CDTF">2017-08-21T13:58:53Z</dcterms:created>
  <dcterms:modified xsi:type="dcterms:W3CDTF">2024-12-06T10:09:19Z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d05ceee83b134f00ac16fc5910094fd0</vt:lpwstr>
  </property>
</Properties>
</file>